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29" r:id="rId1"/>
  </p:sldMasterIdLst>
  <p:notesMasterIdLst>
    <p:notesMasterId r:id="rId24"/>
  </p:notesMasterIdLst>
  <p:sldIdLst>
    <p:sldId id="256" r:id="rId2"/>
    <p:sldId id="257" r:id="rId3"/>
    <p:sldId id="258" r:id="rId4"/>
    <p:sldId id="259" r:id="rId5"/>
    <p:sldId id="260" r:id="rId6"/>
    <p:sldId id="261" r:id="rId7"/>
    <p:sldId id="262" r:id="rId8"/>
    <p:sldId id="267" r:id="rId9"/>
    <p:sldId id="264" r:id="rId10"/>
    <p:sldId id="265" r:id="rId11"/>
    <p:sldId id="268" r:id="rId12"/>
    <p:sldId id="269" r:id="rId13"/>
    <p:sldId id="270" r:id="rId14"/>
    <p:sldId id="271" r:id="rId15"/>
    <p:sldId id="273" r:id="rId16"/>
    <p:sldId id="276" r:id="rId17"/>
    <p:sldId id="274" r:id="rId18"/>
    <p:sldId id="277" r:id="rId19"/>
    <p:sldId id="275" r:id="rId20"/>
    <p:sldId id="278" r:id="rId21"/>
    <p:sldId id="266" r:id="rId22"/>
    <p:sldId id="272" r:id="rId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6"/>
    <p:restoredTop sz="94640"/>
  </p:normalViewPr>
  <p:slideViewPr>
    <p:cSldViewPr snapToGrid="0">
      <p:cViewPr varScale="1">
        <p:scale>
          <a:sx n="67" d="100"/>
          <a:sy n="67" d="100"/>
        </p:scale>
        <p:origin x="184" y="139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95121685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cf7fbb75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cf7fbb75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87c49a1430147a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87c49a1430147a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887468"/>
            <a:ext cx="7315200" cy="1946269"/>
          </a:xfrm>
        </p:spPr>
        <p:txBody>
          <a:bodyPr>
            <a:normAutofit/>
          </a:bodyPr>
          <a:lstStyle>
            <a:lvl1pPr>
              <a:defRPr sz="4800"/>
            </a:lvl1pPr>
          </a:lstStyle>
          <a:p>
            <a:r>
              <a:rPr lang="en-US"/>
              <a:t>Click to edit Master title style</a:t>
            </a:r>
          </a:p>
        </p:txBody>
      </p:sp>
      <p:sp>
        <p:nvSpPr>
          <p:cNvPr id="3" name="Subtitle 2"/>
          <p:cNvSpPr>
            <a:spLocks noGrp="1"/>
          </p:cNvSpPr>
          <p:nvPr>
            <p:ph type="subTitle" idx="1"/>
          </p:nvPr>
        </p:nvSpPr>
        <p:spPr>
          <a:xfrm>
            <a:off x="914400" y="3874898"/>
            <a:ext cx="7315200" cy="858474"/>
          </a:xfrm>
        </p:spPr>
        <p:txBody>
          <a:bodyPr>
            <a:normAutofit/>
          </a:bodyPr>
          <a:lstStyle>
            <a:lvl1pPr marL="0" indent="0" algn="l">
              <a:buNone/>
              <a:defRPr sz="2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6AD8D91A-A2EE-4B54-B3C6-F6C67903BA9C}" type="datetime1">
              <a:rPr lang="en-US" smtClean="0"/>
              <a:pPr/>
              <a:t>12/12/24</a:t>
            </a:fld>
            <a:endParaRPr lang="en-US" dirty="0"/>
          </a:p>
        </p:txBody>
      </p:sp>
      <p:sp>
        <p:nvSpPr>
          <p:cNvPr id="8" name="Slide Number Placeholder 7"/>
          <p:cNvSpPr>
            <a:spLocks noGrp="1"/>
          </p:cNvSpPr>
          <p:nvPr>
            <p:ph type="sldNum" sz="quarter" idx="11"/>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9" name="Footer Placeholder 8"/>
          <p:cNvSpPr>
            <a:spLocks noGrp="1"/>
          </p:cNvSpPr>
          <p:nvPr>
            <p:ph type="ftr" sz="quarter" idx="12"/>
          </p:nvPr>
        </p:nvSpPr>
        <p:spPr/>
        <p:txBody>
          <a:bodyPr/>
          <a:lstStyle/>
          <a:p>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19785C6-EBAF-49D5-AD4D-BABF4DFAAD59}" type="datetime1">
              <a:rPr lang="en-US" smtClean="0"/>
              <a:pPr/>
              <a:t>12/12/24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48401" y="1370032"/>
            <a:ext cx="1492499" cy="336334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54524" y="1370032"/>
            <a:ext cx="5241476" cy="33633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A404122-9A3A-4FD8-98B8-22631F32846C}" type="datetime1">
              <a:rPr lang="en-US" smtClean="0"/>
              <a:pPr/>
              <a:t>12/12/24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59A7B8-0EC4-44C9-AFEF-25E144F11C06}" type="datetime1">
              <a:rPr lang="en-US" smtClean="0"/>
              <a:pPr/>
              <a:t>12/12/24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0" y="3763179"/>
            <a:ext cx="7315200" cy="970194"/>
          </a:xfrm>
        </p:spPr>
        <p:txBody>
          <a:bodyPr anchor="t"/>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914400" y="2898823"/>
            <a:ext cx="7315200" cy="823829"/>
          </a:xfrm>
        </p:spPr>
        <p:txBody>
          <a:bodyPr anchor="b"/>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BB47B5-C739-4DAE-AACD-CC58CA843AC4}" type="datetime1">
              <a:rPr lang="en-US" smtClean="0"/>
              <a:pPr/>
              <a:t>12/12/24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E72AE48-94E6-46E0-BE32-5F0716DE9115}" type="datetime1">
              <a:rPr lang="en-US" smtClean="0"/>
              <a:pPr/>
              <a:t>12/12/24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9" name="Title 8"/>
          <p:cNvSpPr>
            <a:spLocks noGrp="1"/>
          </p:cNvSpPr>
          <p:nvPr>
            <p:ph type="title"/>
          </p:nvPr>
        </p:nvSpPr>
        <p:spPr>
          <a:xfrm>
            <a:off x="914400" y="1158537"/>
            <a:ext cx="7315200" cy="865573"/>
          </a:xfrm>
        </p:spPr>
        <p:txBody>
          <a:bodyPr/>
          <a:lstStyle/>
          <a:p>
            <a:r>
              <a:rPr lang="en-US"/>
              <a:t>Click to edit Master title style</a:t>
            </a:r>
          </a:p>
        </p:txBody>
      </p:sp>
      <p:sp>
        <p:nvSpPr>
          <p:cNvPr id="8" name="Content Placeholder 7"/>
          <p:cNvSpPr>
            <a:spLocks noGrp="1"/>
          </p:cNvSpPr>
          <p:nvPr>
            <p:ph sz="quarter" idx="13"/>
          </p:nvPr>
        </p:nvSpPr>
        <p:spPr>
          <a:xfrm>
            <a:off x="914400" y="2057400"/>
            <a:ext cx="3566160" cy="2695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4681728" y="2057401"/>
            <a:ext cx="3566160" cy="26967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16348" y="2057400"/>
            <a:ext cx="3364992" cy="466344"/>
          </a:xfrm>
        </p:spPr>
        <p:txBody>
          <a:bodyPr anchor="b">
            <a:no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885144" y="2057400"/>
            <a:ext cx="3362062" cy="466344"/>
          </a:xfrm>
        </p:spPr>
        <p:txBody>
          <a:bodyPr anchor="b">
            <a:no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0884C285-8BCE-48FC-97D9-E2837AF38351}" type="datetime1">
              <a:rPr lang="en-US" smtClean="0"/>
              <a:pPr/>
              <a:t>12/12/24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0" name="Title 9"/>
          <p:cNvSpPr>
            <a:spLocks noGrp="1"/>
          </p:cNvSpPr>
          <p:nvPr>
            <p:ph type="title"/>
          </p:nvPr>
        </p:nvSpPr>
        <p:spPr>
          <a:xfrm>
            <a:off x="914400" y="1158537"/>
            <a:ext cx="7315200" cy="865573"/>
          </a:xfrm>
        </p:spPr>
        <p:txBody>
          <a:bodyPr/>
          <a:lstStyle/>
          <a:p>
            <a:r>
              <a:rPr lang="en-US"/>
              <a:t>Click to edit Master title style</a:t>
            </a:r>
            <a:endParaRPr lang="en-US" dirty="0"/>
          </a:p>
        </p:txBody>
      </p:sp>
      <p:sp>
        <p:nvSpPr>
          <p:cNvPr id="11" name="Content Placeholder 10"/>
          <p:cNvSpPr>
            <a:spLocks noGrp="1"/>
          </p:cNvSpPr>
          <p:nvPr>
            <p:ph sz="quarter" idx="13"/>
          </p:nvPr>
        </p:nvSpPr>
        <p:spPr>
          <a:xfrm>
            <a:off x="914400" y="2537460"/>
            <a:ext cx="3566160" cy="22151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81727" y="2537460"/>
            <a:ext cx="3566160" cy="22151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E70D3E6-EF16-4488-94A4-211508FE4682}" type="datetime1">
              <a:rPr lang="en-US" smtClean="0"/>
              <a:pPr/>
              <a:t>12/12/24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77FB3B-20DA-4D0E-BF16-8262B7156612}" type="datetime1">
              <a:rPr lang="en-US" smtClean="0"/>
              <a:pPr/>
              <a:t>12/12/24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1369022"/>
            <a:ext cx="2950936" cy="1629761"/>
          </a:xfrm>
        </p:spPr>
        <p:txBody>
          <a:bodyPr anchor="b">
            <a:normAutofit/>
          </a:bodyPr>
          <a:lstStyle>
            <a:lvl1pPr algn="l">
              <a:defRPr sz="2800" b="0"/>
            </a:lvl1pPr>
          </a:lstStyle>
          <a:p>
            <a:r>
              <a:rPr lang="en-US"/>
              <a:t>Click to edit Master title style</a:t>
            </a:r>
            <a:endParaRPr lang="en-US" dirty="0"/>
          </a:p>
        </p:txBody>
      </p:sp>
      <p:sp>
        <p:nvSpPr>
          <p:cNvPr id="3" name="Content Placeholder 2"/>
          <p:cNvSpPr>
            <a:spLocks noGrp="1"/>
          </p:cNvSpPr>
          <p:nvPr>
            <p:ph idx="1"/>
          </p:nvPr>
        </p:nvSpPr>
        <p:spPr>
          <a:xfrm>
            <a:off x="4021752" y="1370032"/>
            <a:ext cx="4207848" cy="3357461"/>
          </a:xfrm>
        </p:spPr>
        <p:txBody>
          <a:bodyPr anchor="ct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4400" y="3045822"/>
            <a:ext cx="2950936" cy="168404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C273C2C-6BD0-40EC-8D8D-4D51F089C5EB}" type="datetime1">
              <a:rPr lang="en-US" smtClean="0"/>
              <a:pPr/>
              <a:t>12/12/24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1371600"/>
            <a:ext cx="2953512" cy="1632204"/>
          </a:xfrm>
        </p:spPr>
        <p:txBody>
          <a:bodyPr anchor="b">
            <a:normAutofit/>
          </a:bodyPr>
          <a:lstStyle>
            <a:lvl1pPr algn="l">
              <a:defRPr sz="2800" b="0"/>
            </a:lvl1pPr>
          </a:lstStyle>
          <a:p>
            <a:r>
              <a:rPr lang="en-US"/>
              <a:t>Click to edit Master title style</a:t>
            </a:r>
            <a:endParaRPr lang="en-US" dirty="0"/>
          </a:p>
        </p:txBody>
      </p:sp>
      <p:sp>
        <p:nvSpPr>
          <p:cNvPr id="3" name="Picture Placeholder 2"/>
          <p:cNvSpPr>
            <a:spLocks noGrp="1"/>
          </p:cNvSpPr>
          <p:nvPr>
            <p:ph type="pic" idx="1"/>
          </p:nvPr>
        </p:nvSpPr>
        <p:spPr>
          <a:xfrm>
            <a:off x="4191000" y="1714500"/>
            <a:ext cx="4038600" cy="2514600"/>
          </a:xfrm>
          <a:solidFill>
            <a:schemeClr val="accent2"/>
          </a:solidFill>
          <a:ln w="12700">
            <a:noFill/>
          </a:ln>
          <a:effectLst>
            <a:reflection blurRad="12700" stA="30000" endPos="30000" dist="31750" dir="5400000" sy="-100000" algn="bl" rotWithShape="0"/>
          </a:effectLst>
          <a:scene3d>
            <a:camera prst="perspectiveRight" fov="2700000">
              <a:rot lat="240000" lon="900000" rev="0"/>
            </a:camera>
            <a:lightRig rig="threePt" dir="t">
              <a:rot lat="0" lon="0" rev="2700000"/>
            </a:lightRig>
          </a:scene3d>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3044952"/>
            <a:ext cx="2953512" cy="168706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377F5C-EDA7-4864-9756-35769B0E62CF}" type="datetime1">
              <a:rPr lang="en-US" smtClean="0"/>
              <a:pPr/>
              <a:t>12/12/24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10" name="Rectangle 9"/>
          <p:cNvSpPr/>
          <p:nvPr/>
        </p:nvSpPr>
        <p:spPr>
          <a:xfrm>
            <a:off x="8435268" y="430355"/>
            <a:ext cx="86236" cy="42923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8569419" y="430355"/>
            <a:ext cx="576072" cy="42923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914400" y="1158537"/>
            <a:ext cx="7315200" cy="86557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914400" y="2077375"/>
            <a:ext cx="7315200" cy="26546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07690" y="411597"/>
            <a:ext cx="1189132" cy="223439"/>
          </a:xfrm>
          <a:prstGeom prst="rect">
            <a:avLst/>
          </a:prstGeom>
        </p:spPr>
        <p:txBody>
          <a:bodyPr vert="horz" lIns="91440" tIns="45720" rIns="91440" bIns="45720" rtlCol="0" anchor="ctr"/>
          <a:lstStyle>
            <a:lvl1pPr algn="l">
              <a:defRPr sz="1200">
                <a:solidFill>
                  <a:schemeClr val="tx1">
                    <a:alpha val="50000"/>
                  </a:schemeClr>
                </a:solidFill>
              </a:defRPr>
            </a:lvl1pPr>
          </a:lstStyle>
          <a:p>
            <a:fld id="{88B99C93-F56F-46AB-9EB8-53614A95B15F}" type="datetime1">
              <a:rPr lang="en-US" smtClean="0"/>
              <a:pPr/>
              <a:t>12/12/24</a:t>
            </a:fld>
            <a:endParaRPr lang="en-US" dirty="0"/>
          </a:p>
        </p:txBody>
      </p:sp>
      <p:sp>
        <p:nvSpPr>
          <p:cNvPr id="6" name="Slide Number Placeholder 5"/>
          <p:cNvSpPr>
            <a:spLocks noGrp="1"/>
          </p:cNvSpPr>
          <p:nvPr>
            <p:ph type="sldNum" sz="quarter" idx="4"/>
          </p:nvPr>
        </p:nvSpPr>
        <p:spPr>
          <a:xfrm>
            <a:off x="7314416" y="411598"/>
            <a:ext cx="941203" cy="226314"/>
          </a:xfrm>
          <a:prstGeom prst="rect">
            <a:avLst/>
          </a:prstGeom>
        </p:spPr>
        <p:txBody>
          <a:bodyPr vert="horz" lIns="91440" tIns="45720" rIns="91440" bIns="45720" rtlCol="0" anchor="ctr"/>
          <a:lstStyle>
            <a:lvl1pPr algn="r">
              <a:defRPr sz="1200">
                <a:solidFill>
                  <a:schemeClr val="tx1"/>
                </a:solidFill>
              </a:defRPr>
            </a:lvl1pPr>
          </a:lstStyle>
          <a:p>
            <a:pPr marL="0" lvl="0" indent="0" algn="r" rtl="0">
              <a:spcBef>
                <a:spcPts val="0"/>
              </a:spcBef>
              <a:spcAft>
                <a:spcPts val="0"/>
              </a:spcAft>
              <a:buNone/>
            </a:pPr>
            <a:fld id="{00000000-1234-1234-1234-123412341234}" type="slidenum">
              <a:rPr lang="en" smtClean="0"/>
              <a:t>‹#›</a:t>
            </a:fld>
            <a:endParaRPr lang="en"/>
          </a:p>
        </p:txBody>
      </p:sp>
      <p:sp>
        <p:nvSpPr>
          <p:cNvPr id="5" name="Footer Placeholder 4"/>
          <p:cNvSpPr>
            <a:spLocks noGrp="1"/>
          </p:cNvSpPr>
          <p:nvPr>
            <p:ph type="ftr" sz="quarter" idx="3"/>
          </p:nvPr>
        </p:nvSpPr>
        <p:spPr>
          <a:xfrm>
            <a:off x="6008689" y="641968"/>
            <a:ext cx="2246489" cy="225920"/>
          </a:xfrm>
          <a:prstGeom prst="rect">
            <a:avLst/>
          </a:prstGeom>
        </p:spPr>
        <p:txBody>
          <a:bodyPr vert="horz" lIns="91440" tIns="0" rIns="91440" bIns="45720" rtlCol="0" anchor="t"/>
          <a:lstStyle>
            <a:lvl1pPr algn="l">
              <a:defRPr sz="1000">
                <a:solidFill>
                  <a:schemeClr val="tx1"/>
                </a:solidFill>
              </a:defRPr>
            </a:lvl1pPr>
          </a:lstStyle>
          <a:p>
            <a:endParaRPr lang="en-US" dirty="0"/>
          </a:p>
        </p:txBody>
      </p:sp>
    </p:spTree>
  </p:cSld>
  <p:clrMap bg1="dk1" tx1="lt1" bg2="dk2" tx2="lt2" accent1="accent1" accent2="accent2" accent3="accent3" accent4="accent4" accent5="accent5" accent6="accent6" hlink="hlink" folHlink="folHlink"/>
  <p:sldLayoutIdLst>
    <p:sldLayoutId id="2147483830" r:id="rId1"/>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Lst>
  <p:hf sldNum="0" hdr="0" ftr="0" dt="0"/>
  <p:txStyles>
    <p:titleStyle>
      <a:lvl1pPr algn="l" defTabSz="914400" rtl="0" eaLnBrk="1" latinLnBrk="0" hangingPunct="1">
        <a:spcBef>
          <a:spcPct val="0"/>
        </a:spcBef>
        <a:buNone/>
        <a:defRPr sz="40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medium.com/visual-data-science/the-super-bowl-dataset-185e4b965dfb" TargetMode="External"/><Relationship Id="rId7" Type="http://schemas.openxmlformats.org/officeDocument/2006/relationships/hyperlink" Target="https://towardsdatascience.com/analyzing-the-superbowl-history-dataset-1967-2020-fdee01a760c9" TargetMode="External"/><Relationship Id="rId2" Type="http://schemas.openxmlformats.org/officeDocument/2006/relationships/hyperlink" Target="https://www.kaggle.com/datasets/timoboz/superbowl-history-1967-2020" TargetMode="External"/><Relationship Id="rId1" Type="http://schemas.openxmlformats.org/officeDocument/2006/relationships/slideLayout" Target="../slideLayouts/slideLayout2.xml"/><Relationship Id="rId6" Type="http://schemas.openxmlformats.org/officeDocument/2006/relationships/hyperlink" Target="https://www.statista.com/statistics/1202199/super-bowl-mvp/" TargetMode="External"/><Relationship Id="rId5" Type="http://schemas.openxmlformats.org/officeDocument/2006/relationships/hyperlink" Target="https://www.sportsmediawatch.com/super-bowl-ratings-historical-viewership-chart-cbs-nbc-fox-abc/" TargetMode="External"/><Relationship Id="rId4" Type="http://schemas.openxmlformats.org/officeDocument/2006/relationships/hyperlink" Target="https://www.kaggle.com/code/tayyabali55/nfl-super-bowl-historical-data-visualization-ed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53"/>
        <p:cNvGrpSpPr/>
        <p:nvPr/>
      </p:nvGrpSpPr>
      <p:grpSpPr>
        <a:xfrm>
          <a:off x="0" y="0"/>
          <a:ext cx="0" cy="0"/>
          <a:chOff x="0" y="0"/>
          <a:chExt cx="0" cy="0"/>
        </a:xfrm>
      </p:grpSpPr>
      <p:sp>
        <p:nvSpPr>
          <p:cNvPr id="2" name="AutoShape 2" descr="Worst Moments of the 2022 Super Bowl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3" name="AutoShape 4" descr="Worst Moments of the 2022 Super Bowl ..."/>
          <p:cNvSpPr>
            <a:spLocks noChangeAspect="1" noChangeArrowheads="1"/>
          </p:cNvSpPr>
          <p:nvPr/>
        </p:nvSpPr>
        <p:spPr bwMode="auto">
          <a:xfrm>
            <a:off x="307975" y="7939"/>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AutoShape 7" descr="Ranking the Super Bowls: From I to LVII ..."/>
          <p:cNvSpPr>
            <a:spLocks noChangeAspect="1" noChangeArrowheads="1"/>
          </p:cNvSpPr>
          <p:nvPr/>
        </p:nvSpPr>
        <p:spPr bwMode="auto">
          <a:xfrm>
            <a:off x="460375" y="168275"/>
            <a:ext cx="298450" cy="2984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Subtitle 4"/>
          <p:cNvSpPr>
            <a:spLocks noGrp="1"/>
          </p:cNvSpPr>
          <p:nvPr>
            <p:ph type="subTitle" idx="1"/>
          </p:nvPr>
        </p:nvSpPr>
        <p:spPr>
          <a:xfrm>
            <a:off x="802758" y="2333844"/>
            <a:ext cx="3413049" cy="1988289"/>
          </a:xfrm>
        </p:spPr>
        <p:txBody>
          <a:bodyPr>
            <a:normAutofit fontScale="70000" lnSpcReduction="20000"/>
          </a:bodyPr>
          <a:lstStyle/>
          <a:p>
            <a:r>
              <a:rPr lang="en-IN" u="sng" dirty="0"/>
              <a:t>Group 15 </a:t>
            </a:r>
          </a:p>
          <a:p>
            <a:r>
              <a:rPr lang="en-IN" dirty="0" err="1"/>
              <a:t>Rista</a:t>
            </a:r>
            <a:r>
              <a:rPr lang="en-IN" dirty="0"/>
              <a:t> </a:t>
            </a:r>
            <a:r>
              <a:rPr lang="en-IN" dirty="0" err="1"/>
              <a:t>Khanal</a:t>
            </a:r>
            <a:r>
              <a:rPr lang="en-IN" dirty="0"/>
              <a:t> 11718465</a:t>
            </a:r>
          </a:p>
          <a:p>
            <a:r>
              <a:rPr lang="en-IN" dirty="0" err="1"/>
              <a:t>Ganta</a:t>
            </a:r>
            <a:r>
              <a:rPr lang="en-IN" dirty="0"/>
              <a:t> </a:t>
            </a:r>
            <a:r>
              <a:rPr lang="en-IN" dirty="0" err="1"/>
              <a:t>Supriya</a:t>
            </a:r>
            <a:r>
              <a:rPr lang="en-IN" dirty="0"/>
              <a:t> 11689317</a:t>
            </a:r>
          </a:p>
          <a:p>
            <a:r>
              <a:rPr lang="en-IN" dirty="0" err="1"/>
              <a:t>Dasharna</a:t>
            </a:r>
            <a:r>
              <a:rPr lang="en-IN" dirty="0"/>
              <a:t> </a:t>
            </a:r>
            <a:r>
              <a:rPr lang="en-IN" dirty="0" err="1"/>
              <a:t>Meka</a:t>
            </a:r>
            <a:r>
              <a:rPr lang="en-IN" dirty="0"/>
              <a:t> 11696422</a:t>
            </a:r>
          </a:p>
          <a:p>
            <a:r>
              <a:rPr lang="en-IN" dirty="0" err="1"/>
              <a:t>Yashwanth</a:t>
            </a:r>
            <a:r>
              <a:rPr lang="en-IN" dirty="0"/>
              <a:t> Reddy </a:t>
            </a:r>
            <a:r>
              <a:rPr lang="en-IN" dirty="0" err="1"/>
              <a:t>Lekkala</a:t>
            </a:r>
            <a:r>
              <a:rPr lang="en-IN" dirty="0"/>
              <a:t> 11661800</a:t>
            </a:r>
          </a:p>
          <a:p>
            <a:r>
              <a:rPr lang="en-IN" dirty="0" err="1"/>
              <a:t>Santhoshi</a:t>
            </a:r>
            <a:r>
              <a:rPr lang="en-IN" dirty="0"/>
              <a:t> </a:t>
            </a:r>
            <a:r>
              <a:rPr lang="en-IN" dirty="0" err="1"/>
              <a:t>Bandaru</a:t>
            </a:r>
            <a:r>
              <a:rPr lang="en-IN" dirty="0"/>
              <a:t> 11643631</a:t>
            </a:r>
          </a:p>
          <a:p>
            <a:r>
              <a:rPr lang="en-IN" dirty="0" err="1"/>
              <a:t>Balavarsha</a:t>
            </a:r>
            <a:r>
              <a:rPr lang="en-IN" dirty="0"/>
              <a:t> </a:t>
            </a:r>
            <a:r>
              <a:rPr lang="en-IN" dirty="0" err="1"/>
              <a:t>Ventrapragada</a:t>
            </a:r>
            <a:r>
              <a:rPr lang="en-IN" dirty="0"/>
              <a:t> 11696976</a:t>
            </a:r>
          </a:p>
          <a:p>
            <a:endParaRPr lang="en-IN"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939"/>
            <a:ext cx="5018567" cy="5127587"/>
          </a:xfrm>
          <a:prstGeom prst="rect">
            <a:avLst/>
          </a:prstGeom>
        </p:spPr>
      </p:pic>
      <p:sp>
        <p:nvSpPr>
          <p:cNvPr id="9" name="Title 8"/>
          <p:cNvSpPr>
            <a:spLocks noGrp="1"/>
          </p:cNvSpPr>
          <p:nvPr>
            <p:ph type="ctrTitle"/>
          </p:nvPr>
        </p:nvSpPr>
        <p:spPr>
          <a:xfrm>
            <a:off x="5018567" y="7939"/>
            <a:ext cx="4125433" cy="5127587"/>
          </a:xfrm>
          <a:gradFill flip="none" rotWithShape="1">
            <a:gsLst>
              <a:gs pos="0">
                <a:schemeClr val="accent1">
                  <a:lumMod val="50000"/>
                  <a:shade val="30000"/>
                  <a:satMod val="115000"/>
                </a:schemeClr>
              </a:gs>
              <a:gs pos="50000">
                <a:schemeClr val="accent1">
                  <a:lumMod val="50000"/>
                  <a:shade val="67500"/>
                  <a:satMod val="115000"/>
                </a:schemeClr>
              </a:gs>
              <a:gs pos="100000">
                <a:schemeClr val="accent1">
                  <a:lumMod val="50000"/>
                  <a:shade val="100000"/>
                  <a:satMod val="115000"/>
                </a:schemeClr>
              </a:gs>
            </a:gsLst>
            <a:lin ang="8100000" scaled="1"/>
            <a:tileRect/>
          </a:gradFill>
        </p:spPr>
        <p:txBody>
          <a:bodyPr>
            <a:normAutofit fontScale="90000"/>
          </a:bodyPr>
          <a:lstStyle/>
          <a:p>
            <a:r>
              <a:rPr lang="en-US" dirty="0">
                <a:solidFill>
                  <a:schemeClr val="tx1"/>
                </a:solidFill>
                <a:latin typeface="Castellar" pitchFamily="18" charset="0"/>
                <a:cs typeface="Times New Roman" pitchFamily="18" charset="0"/>
              </a:rPr>
              <a:t>History of SUPERBOWL</a:t>
            </a:r>
            <a:br>
              <a:rPr lang="en-US" dirty="0">
                <a:solidFill>
                  <a:schemeClr val="tx1"/>
                </a:solidFill>
                <a:latin typeface="Algerian" pitchFamily="82" charset="0"/>
                <a:cs typeface="Times New Roman" pitchFamily="18" charset="0"/>
              </a:rPr>
            </a:br>
            <a:br>
              <a:rPr lang="en-US" dirty="0">
                <a:solidFill>
                  <a:schemeClr val="tx1"/>
                </a:solidFill>
              </a:rPr>
            </a:br>
            <a:br>
              <a:rPr lang="en-US" sz="1300" dirty="0">
                <a:solidFill>
                  <a:schemeClr val="tx1"/>
                </a:solidFill>
              </a:rPr>
            </a:br>
            <a:br>
              <a:rPr lang="en-US" sz="1300" dirty="0">
                <a:solidFill>
                  <a:schemeClr val="tx1"/>
                </a:solidFill>
              </a:rPr>
            </a:br>
            <a:br>
              <a:rPr lang="en-IN" sz="1300" dirty="0">
                <a:solidFill>
                  <a:schemeClr val="tx1"/>
                </a:solidFill>
              </a:rPr>
            </a:br>
            <a:br>
              <a:rPr lang="en-IN" sz="1300" dirty="0">
                <a:solidFill>
                  <a:schemeClr val="tx1"/>
                </a:solidFill>
              </a:rPr>
            </a:br>
            <a:r>
              <a:rPr lang="en-IN" sz="1300" dirty="0">
                <a:solidFill>
                  <a:schemeClr val="tx1"/>
                </a:solidFill>
              </a:rPr>
              <a:t>Ganta Supriya </a:t>
            </a:r>
            <a:br>
              <a:rPr lang="en-IN" sz="1300" dirty="0">
                <a:solidFill>
                  <a:schemeClr val="tx1"/>
                </a:solidFill>
              </a:rPr>
            </a:br>
            <a:br>
              <a:rPr lang="en-IN" sz="1300" dirty="0">
                <a:solidFill>
                  <a:schemeClr val="tx1"/>
                </a:solidFill>
              </a:rPr>
            </a:br>
            <a:endParaRPr lang="en-IN" sz="13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0000"/>
            <a:lum/>
          </a:blip>
          <a:srcRect/>
          <a:stretch>
            <a:fillRect t="-14000" b="-14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12653" y="1010093"/>
            <a:ext cx="3987207" cy="3859618"/>
          </a:xfrm>
          <a:solidFill>
            <a:schemeClr val="bg2"/>
          </a:solidFill>
        </p:spPr>
        <p:txBody>
          <a:bodyPr>
            <a:noAutofit/>
          </a:bodyPr>
          <a:lstStyle/>
          <a:p>
            <a:pPr marL="45720" indent="0">
              <a:buNone/>
            </a:pPr>
            <a:r>
              <a:rPr lang="en-US" sz="1600" dirty="0"/>
              <a:t>Display the winner and the runner up for each </a:t>
            </a:r>
            <a:r>
              <a:rPr lang="en-US" sz="1600" dirty="0" err="1"/>
              <a:t>SuperBowl</a:t>
            </a:r>
            <a:r>
              <a:rPr lang="en-US" sz="1600" dirty="0"/>
              <a:t> season.</a:t>
            </a:r>
          </a:p>
          <a:p>
            <a:endParaRPr lang="en-US" sz="1600" dirty="0"/>
          </a:p>
          <a:p>
            <a:pPr marL="45720" indent="0">
              <a:buNone/>
            </a:pPr>
            <a:r>
              <a:rPr lang="en-US" sz="1600" dirty="0"/>
              <a:t>Analyzing the stacked bars, we can observe variations in the point differential between winners and runners-up. Some Super Bowls were close games, with bars showcasing a near-even split between green and orange. However, other Super Bowls witnessed dominant victories, with the green segment towering over the orange, indicating a significant point disparity.</a:t>
            </a:r>
            <a:endParaRPr lang="en-IN" sz="1600"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9980" y="148856"/>
            <a:ext cx="4635797" cy="21584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69980" y="2434857"/>
            <a:ext cx="4635797" cy="25752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itle 1"/>
          <p:cNvSpPr>
            <a:spLocks noGrp="1"/>
          </p:cNvSpPr>
          <p:nvPr>
            <p:ph type="title"/>
          </p:nvPr>
        </p:nvSpPr>
        <p:spPr>
          <a:xfrm>
            <a:off x="202019" y="255182"/>
            <a:ext cx="4008474" cy="637954"/>
          </a:xfrm>
          <a:solidFill>
            <a:schemeClr val="bg2"/>
          </a:solidFill>
        </p:spPr>
        <p:txBody>
          <a:bodyPr>
            <a:normAutofit fontScale="90000"/>
          </a:bodyPr>
          <a:lstStyle/>
          <a:p>
            <a:pPr algn="ctr"/>
            <a:br>
              <a:rPr lang="en-US" dirty="0">
                <a:solidFill>
                  <a:schemeClr val="tx1"/>
                </a:solidFill>
                <a:latin typeface="Times New Roman" pitchFamily="18" charset="0"/>
                <a:cs typeface="Times New Roman" pitchFamily="18" charset="0"/>
              </a:rPr>
            </a:br>
            <a:r>
              <a:rPr lang="en-US" sz="3600" dirty="0">
                <a:solidFill>
                  <a:schemeClr val="tx2">
                    <a:lumMod val="60000"/>
                    <a:lumOff val="40000"/>
                  </a:schemeClr>
                </a:solidFill>
                <a:latin typeface="Times New Roman" pitchFamily="18" charset="0"/>
                <a:cs typeface="Times New Roman" pitchFamily="18" charset="0"/>
              </a:rPr>
              <a:t>CHART -4</a:t>
            </a:r>
            <a:endParaRPr lang="en-IN" sz="3600" dirty="0">
              <a:solidFill>
                <a:schemeClr val="tx2">
                  <a:lumMod val="60000"/>
                  <a:lumOff val="40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1577233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12653" y="1116419"/>
            <a:ext cx="4008473" cy="3795822"/>
          </a:xfrm>
          <a:solidFill>
            <a:schemeClr val="bg2"/>
          </a:solidFill>
        </p:spPr>
        <p:txBody>
          <a:bodyPr>
            <a:noAutofit/>
          </a:bodyPr>
          <a:lstStyle/>
          <a:p>
            <a:pPr marL="45720" indent="0">
              <a:buNone/>
            </a:pPr>
            <a:r>
              <a:rPr lang="en-US" sz="1600" b="1" dirty="0"/>
              <a:t>Which is the most frequent </a:t>
            </a:r>
            <a:r>
              <a:rPr lang="en-US" sz="1600" b="1" dirty="0" err="1"/>
              <a:t>SuperBowl</a:t>
            </a:r>
            <a:r>
              <a:rPr lang="en-US" sz="1600" b="1" dirty="0"/>
              <a:t> host stadium?</a:t>
            </a:r>
          </a:p>
          <a:p>
            <a:endParaRPr lang="en-US" sz="1600" b="1" dirty="0"/>
          </a:p>
          <a:p>
            <a:pPr marL="45720" indent="0">
              <a:buNone/>
            </a:pPr>
            <a:r>
              <a:rPr lang="en-US" sz="1600" dirty="0"/>
              <a:t>The color distribution of Super Bowl stadiums indicates their frequency. Darker squares indicate the most frequent hosts, while lighter ones indicate infrequent or non-hosting venues. Geographic patterns may also be observed, suggesting a concentration of Super Bowls in specific regions.</a:t>
            </a:r>
            <a:endParaRPr lang="en-IN" sz="1600" dirty="0"/>
          </a:p>
        </p:txBody>
      </p:sp>
      <p:sp>
        <p:nvSpPr>
          <p:cNvPr id="7" name="Title 1"/>
          <p:cNvSpPr>
            <a:spLocks noGrp="1"/>
          </p:cNvSpPr>
          <p:nvPr>
            <p:ph type="title"/>
          </p:nvPr>
        </p:nvSpPr>
        <p:spPr>
          <a:xfrm>
            <a:off x="212650" y="425302"/>
            <a:ext cx="3987209" cy="584792"/>
          </a:xfrm>
          <a:solidFill>
            <a:schemeClr val="bg2"/>
          </a:solidFill>
        </p:spPr>
        <p:txBody>
          <a:bodyPr>
            <a:normAutofit fontScale="90000"/>
          </a:bodyPr>
          <a:lstStyle/>
          <a:p>
            <a:pPr algn="ctr"/>
            <a:br>
              <a:rPr lang="en-US" dirty="0">
                <a:solidFill>
                  <a:schemeClr val="tx2">
                    <a:lumMod val="60000"/>
                    <a:lumOff val="40000"/>
                  </a:schemeClr>
                </a:solidFill>
                <a:latin typeface="Times New Roman" pitchFamily="18" charset="0"/>
                <a:cs typeface="Times New Roman" pitchFamily="18" charset="0"/>
              </a:rPr>
            </a:br>
            <a:r>
              <a:rPr lang="en-US" sz="3100" dirty="0">
                <a:solidFill>
                  <a:schemeClr val="tx2">
                    <a:lumMod val="60000"/>
                    <a:lumOff val="40000"/>
                  </a:schemeClr>
                </a:solidFill>
                <a:latin typeface="Times New Roman" pitchFamily="18" charset="0"/>
                <a:cs typeface="Times New Roman" pitchFamily="18" charset="0"/>
              </a:rPr>
              <a:t>CHART -5</a:t>
            </a:r>
            <a:endParaRPr lang="en-IN" sz="3100" dirty="0">
              <a:solidFill>
                <a:schemeClr val="tx2">
                  <a:lumMod val="60000"/>
                  <a:lumOff val="40000"/>
                </a:schemeClr>
              </a:solidFill>
              <a:latin typeface="Times New Roman" pitchFamily="18" charset="0"/>
              <a:cs typeface="Times New Roman" pitchFamily="18" charset="0"/>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55041" y="180754"/>
            <a:ext cx="4550735" cy="48803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21655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12653" y="861236"/>
            <a:ext cx="4125431" cy="3944679"/>
          </a:xfrm>
          <a:solidFill>
            <a:schemeClr val="bg2"/>
          </a:solidFill>
        </p:spPr>
        <p:txBody>
          <a:bodyPr>
            <a:noAutofit/>
          </a:bodyPr>
          <a:lstStyle/>
          <a:p>
            <a:pPr marL="45720" indent="0">
              <a:buNone/>
            </a:pPr>
            <a:r>
              <a:rPr lang="en-US" sz="1600" dirty="0"/>
              <a:t>A Look at Super Bowl Audience Engagement: Which were the Peak Seasons?</a:t>
            </a:r>
          </a:p>
          <a:p>
            <a:pPr marL="45720" indent="0">
              <a:buNone/>
            </a:pPr>
            <a:endParaRPr lang="en-US" sz="1600" b="1" dirty="0"/>
          </a:p>
          <a:p>
            <a:pPr marL="45720" indent="0">
              <a:buNone/>
            </a:pPr>
            <a:r>
              <a:rPr lang="en-US" sz="1600" dirty="0"/>
              <a:t>This graph dives into Super Bowl viewership trends, showcasing the most popular games based on television audience. It sorts viewership numbers by year, revealing Super Bowl LVIII (2024) as the most-watched game in television history. Interestingly, the graph also displays stadium attendance for each year, with Super Bowl XLVIII (2014) boasting the highest in-person attendance.</a:t>
            </a:r>
            <a:endParaRPr lang="en-US" sz="1600" b="1" dirty="0"/>
          </a:p>
        </p:txBody>
      </p:sp>
      <p:sp>
        <p:nvSpPr>
          <p:cNvPr id="7" name="Title 1"/>
          <p:cNvSpPr>
            <a:spLocks noGrp="1"/>
          </p:cNvSpPr>
          <p:nvPr>
            <p:ph type="title"/>
          </p:nvPr>
        </p:nvSpPr>
        <p:spPr>
          <a:xfrm>
            <a:off x="244548" y="287080"/>
            <a:ext cx="4061637" cy="499729"/>
          </a:xfrm>
          <a:solidFill>
            <a:schemeClr val="bg2"/>
          </a:solidFill>
        </p:spPr>
        <p:txBody>
          <a:bodyPr>
            <a:noAutofit/>
          </a:bodyPr>
          <a:lstStyle/>
          <a:p>
            <a:pPr algn="ctr"/>
            <a:br>
              <a:rPr lang="en-US" sz="2800" dirty="0">
                <a:solidFill>
                  <a:schemeClr val="tx1"/>
                </a:solidFill>
                <a:latin typeface="Times New Roman" pitchFamily="18" charset="0"/>
                <a:cs typeface="Times New Roman" pitchFamily="18" charset="0"/>
              </a:rPr>
            </a:br>
            <a:r>
              <a:rPr lang="en-US" sz="2800" dirty="0">
                <a:solidFill>
                  <a:schemeClr val="tx2">
                    <a:lumMod val="60000"/>
                    <a:lumOff val="40000"/>
                  </a:schemeClr>
                </a:solidFill>
                <a:latin typeface="Times New Roman" pitchFamily="18" charset="0"/>
                <a:cs typeface="Times New Roman" pitchFamily="18" charset="0"/>
              </a:rPr>
              <a:t>CHART -6</a:t>
            </a:r>
            <a:endParaRPr lang="en-IN" sz="2800" dirty="0">
              <a:solidFill>
                <a:schemeClr val="tx2">
                  <a:lumMod val="60000"/>
                  <a:lumOff val="40000"/>
                </a:schemeClr>
              </a:solidFill>
              <a:latin typeface="Times New Roman" pitchFamily="18" charset="0"/>
              <a:cs typeface="Times New Roman" pitchFamily="18" charset="0"/>
            </a:endParaRPr>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1367" y="95692"/>
            <a:ext cx="4486940" cy="49654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07632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12653" y="1052623"/>
            <a:ext cx="3785189" cy="3615070"/>
          </a:xfrm>
          <a:solidFill>
            <a:schemeClr val="bg2"/>
          </a:solidFill>
        </p:spPr>
        <p:txBody>
          <a:bodyPr>
            <a:noAutofit/>
          </a:bodyPr>
          <a:lstStyle/>
          <a:p>
            <a:pPr marL="45720" indent="0">
              <a:buNone/>
            </a:pPr>
            <a:r>
              <a:rPr lang="en-US" sz="1600" dirty="0"/>
              <a:t>Top Quarterback Factory: Which State Reigns Supreme?</a:t>
            </a:r>
          </a:p>
          <a:p>
            <a:endParaRPr lang="en-US" sz="1600" b="1" dirty="0"/>
          </a:p>
          <a:p>
            <a:pPr marL="45720" indent="0">
              <a:buNone/>
            </a:pPr>
            <a:r>
              <a:rPr lang="en-US" sz="1600" dirty="0"/>
              <a:t>Quarterbacks across America: This chart unveils a geographically diverse landscape of quarterback production. California reigns supreme with 14 players, but Louisiana puts up a strong show with 9, highlighting the talent spread across the nation.</a:t>
            </a:r>
            <a:endParaRPr lang="en-US" sz="1600" b="1" dirty="0"/>
          </a:p>
        </p:txBody>
      </p:sp>
      <p:sp>
        <p:nvSpPr>
          <p:cNvPr id="7" name="Title 1"/>
          <p:cNvSpPr>
            <a:spLocks noGrp="1"/>
          </p:cNvSpPr>
          <p:nvPr>
            <p:ph type="title"/>
          </p:nvPr>
        </p:nvSpPr>
        <p:spPr>
          <a:xfrm>
            <a:off x="202019" y="350874"/>
            <a:ext cx="3838354" cy="542261"/>
          </a:xfrm>
          <a:solidFill>
            <a:schemeClr val="bg2"/>
          </a:solidFill>
        </p:spPr>
        <p:txBody>
          <a:bodyPr>
            <a:normAutofit fontScale="90000"/>
          </a:bodyPr>
          <a:lstStyle/>
          <a:p>
            <a:pPr algn="ctr"/>
            <a:br>
              <a:rPr lang="en-US" dirty="0">
                <a:solidFill>
                  <a:schemeClr val="tx1"/>
                </a:solidFill>
                <a:latin typeface="Times New Roman" pitchFamily="18" charset="0"/>
                <a:cs typeface="Times New Roman" pitchFamily="18" charset="0"/>
              </a:rPr>
            </a:br>
            <a:r>
              <a:rPr lang="en-US" sz="3100" dirty="0">
                <a:solidFill>
                  <a:schemeClr val="tx2">
                    <a:lumMod val="60000"/>
                    <a:lumOff val="40000"/>
                  </a:schemeClr>
                </a:solidFill>
                <a:latin typeface="Times New Roman" pitchFamily="18" charset="0"/>
                <a:cs typeface="Times New Roman" pitchFamily="18" charset="0"/>
              </a:rPr>
              <a:t>CHART -7</a:t>
            </a:r>
            <a:endParaRPr lang="en-IN" sz="3100" dirty="0">
              <a:solidFill>
                <a:schemeClr val="tx2">
                  <a:lumMod val="60000"/>
                  <a:lumOff val="40000"/>
                </a:schemeClr>
              </a:solidFill>
              <a:latin typeface="Times New Roman" pitchFamily="18" charset="0"/>
              <a:cs typeface="Times New Roman" pitchFamily="18" charset="0"/>
            </a:endParaRP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1879" y="95693"/>
            <a:ext cx="4625162" cy="49441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443932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12653" y="1073887"/>
            <a:ext cx="3785189" cy="3593805"/>
          </a:xfrm>
          <a:solidFill>
            <a:schemeClr val="bg2"/>
          </a:solidFill>
        </p:spPr>
        <p:txBody>
          <a:bodyPr>
            <a:noAutofit/>
          </a:bodyPr>
          <a:lstStyle/>
          <a:p>
            <a:pPr marL="45720" indent="0">
              <a:buNone/>
            </a:pPr>
            <a:r>
              <a:rPr lang="en-US" sz="1600" dirty="0"/>
              <a:t>Which Winning Team attracted the largest crowd in the stadium?</a:t>
            </a:r>
          </a:p>
          <a:p>
            <a:endParaRPr lang="en-US" sz="1600" b="1" dirty="0"/>
          </a:p>
          <a:p>
            <a:pPr marL="45720" indent="0">
              <a:buNone/>
            </a:pPr>
            <a:r>
              <a:rPr lang="en-US" sz="1600" dirty="0"/>
              <a:t>From the chart we can see that the San Francisco 49ers have highest attendance record cumulatively with 0.5M in stadium attendance. Followed by Dallas Cowboys, New England Patriots and Seattle Seahawks tallied at 0.4M.</a:t>
            </a:r>
            <a:endParaRPr lang="en-US" sz="1600" b="1" dirty="0"/>
          </a:p>
        </p:txBody>
      </p:sp>
      <p:sp>
        <p:nvSpPr>
          <p:cNvPr id="7" name="Title 1"/>
          <p:cNvSpPr>
            <a:spLocks noGrp="1"/>
          </p:cNvSpPr>
          <p:nvPr>
            <p:ph type="title"/>
          </p:nvPr>
        </p:nvSpPr>
        <p:spPr>
          <a:xfrm>
            <a:off x="212651" y="446568"/>
            <a:ext cx="3827722" cy="520995"/>
          </a:xfrm>
          <a:solidFill>
            <a:schemeClr val="bg2"/>
          </a:solidFill>
        </p:spPr>
        <p:txBody>
          <a:bodyPr>
            <a:normAutofit fontScale="90000"/>
          </a:bodyPr>
          <a:lstStyle/>
          <a:p>
            <a:pPr algn="ctr"/>
            <a:br>
              <a:rPr lang="en-US" dirty="0">
                <a:solidFill>
                  <a:schemeClr val="tx1"/>
                </a:solidFill>
                <a:latin typeface="Times New Roman" pitchFamily="18" charset="0"/>
                <a:cs typeface="Times New Roman" pitchFamily="18" charset="0"/>
              </a:rPr>
            </a:br>
            <a:r>
              <a:rPr lang="en-US" sz="3100" dirty="0">
                <a:solidFill>
                  <a:schemeClr val="tx2">
                    <a:lumMod val="60000"/>
                    <a:lumOff val="40000"/>
                  </a:schemeClr>
                </a:solidFill>
                <a:latin typeface="Times New Roman" pitchFamily="18" charset="0"/>
                <a:cs typeface="Times New Roman" pitchFamily="18" charset="0"/>
              </a:rPr>
              <a:t>CHART -8</a:t>
            </a:r>
            <a:endParaRPr lang="en-IN" sz="3100" dirty="0">
              <a:solidFill>
                <a:schemeClr val="tx2">
                  <a:lumMod val="60000"/>
                  <a:lumOff val="40000"/>
                </a:schemeClr>
              </a:solidFill>
              <a:latin typeface="Times New Roman" pitchFamily="18" charset="0"/>
              <a:cs typeface="Times New Roman" pitchFamily="18" charset="0"/>
            </a:endParaRPr>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59349" y="95693"/>
            <a:ext cx="4657060" cy="48590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467030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12653" y="1084521"/>
            <a:ext cx="8334999" cy="3583172"/>
          </a:xfrm>
          <a:solidFill>
            <a:schemeClr val="bg2"/>
          </a:solidFill>
        </p:spPr>
        <p:txBody>
          <a:bodyPr>
            <a:noAutofit/>
          </a:bodyPr>
          <a:lstStyle/>
          <a:p>
            <a:endParaRPr lang="en-US" sz="1600" dirty="0"/>
          </a:p>
          <a:p>
            <a:endParaRPr lang="en-US" sz="1600" dirty="0"/>
          </a:p>
          <a:p>
            <a:endParaRPr lang="en-US" sz="1600" dirty="0"/>
          </a:p>
          <a:p>
            <a:r>
              <a:rPr lang="en-US" sz="1600" dirty="0"/>
              <a:t>This dashboard offers a detailed look at the league's Most Valuable Players (MVPs). It uses a range of chart options to highlight the top five MVPs and their accomplishments.</a:t>
            </a:r>
          </a:p>
          <a:p>
            <a:r>
              <a:rPr lang="en-US" sz="1600" dirty="0"/>
              <a:t>In conclusion, This MVP dashboard, with its many visualizations, provides a starting point for investigating player accomplishments, team performance, and probable geographical variables influencing the growth of outstanding NFL quarterbacks.</a:t>
            </a:r>
            <a:endParaRPr lang="en-US" sz="1600" b="1" dirty="0"/>
          </a:p>
        </p:txBody>
      </p:sp>
      <p:sp>
        <p:nvSpPr>
          <p:cNvPr id="7" name="Title 1"/>
          <p:cNvSpPr>
            <a:spLocks noGrp="1"/>
          </p:cNvSpPr>
          <p:nvPr>
            <p:ph type="title"/>
          </p:nvPr>
        </p:nvSpPr>
        <p:spPr>
          <a:xfrm>
            <a:off x="361509" y="265814"/>
            <a:ext cx="7506584" cy="627321"/>
          </a:xfrm>
          <a:solidFill>
            <a:schemeClr val="bg2"/>
          </a:solidFill>
        </p:spPr>
        <p:txBody>
          <a:bodyPr>
            <a:normAutofit fontScale="90000"/>
          </a:bodyPr>
          <a:lstStyle/>
          <a:p>
            <a:pPr algn="ctr"/>
            <a:br>
              <a:rPr lang="en-US" dirty="0">
                <a:solidFill>
                  <a:schemeClr val="tx1"/>
                </a:solidFill>
                <a:latin typeface="Times New Roman" pitchFamily="18" charset="0"/>
                <a:cs typeface="Times New Roman" pitchFamily="18" charset="0"/>
              </a:rPr>
            </a:br>
            <a:r>
              <a:rPr lang="en-US" dirty="0">
                <a:solidFill>
                  <a:schemeClr val="tx2">
                    <a:lumMod val="60000"/>
                    <a:lumOff val="40000"/>
                  </a:schemeClr>
                </a:solidFill>
                <a:latin typeface="Times New Roman" pitchFamily="18" charset="0"/>
                <a:cs typeface="Times New Roman" pitchFamily="18" charset="0"/>
              </a:rPr>
              <a:t>DASHBOARD -1</a:t>
            </a:r>
            <a:endParaRPr lang="en-IN" sz="2700" dirty="0">
              <a:solidFill>
                <a:schemeClr val="tx2">
                  <a:lumMod val="60000"/>
                  <a:lumOff val="40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2461328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68C2EB4E-38E8-BD07-952D-632FAF828D5F}"/>
              </a:ext>
            </a:extLst>
          </p:cNvPr>
          <p:cNvPicPr>
            <a:picLocks noGrp="1" noChangeAspect="1"/>
          </p:cNvPicPr>
          <p:nvPr>
            <p:ph idx="1"/>
          </p:nvPr>
        </p:nvPicPr>
        <p:blipFill>
          <a:blip r:embed="rId2"/>
          <a:stretch>
            <a:fillRect/>
          </a:stretch>
        </p:blipFill>
        <p:spPr>
          <a:xfrm>
            <a:off x="0" y="0"/>
            <a:ext cx="9144000" cy="5143500"/>
          </a:xfrm>
        </p:spPr>
      </p:pic>
    </p:spTree>
    <p:extLst>
      <p:ext uri="{BB962C8B-B14F-4D97-AF65-F5344CB8AC3E}">
        <p14:creationId xmlns:p14="http://schemas.microsoft.com/office/powerpoint/2010/main" val="16957265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12653" y="1041991"/>
            <a:ext cx="8573538" cy="3625702"/>
          </a:xfrm>
          <a:solidFill>
            <a:schemeClr val="bg2"/>
          </a:solidFill>
        </p:spPr>
        <p:txBody>
          <a:bodyPr>
            <a:noAutofit/>
          </a:bodyPr>
          <a:lstStyle/>
          <a:p>
            <a:endParaRPr lang="en-US" sz="1400" dirty="0"/>
          </a:p>
          <a:p>
            <a:endParaRPr lang="en-US" sz="1400" dirty="0"/>
          </a:p>
          <a:p>
            <a:pPr marL="45720" indent="0">
              <a:buNone/>
            </a:pPr>
            <a:endParaRPr lang="en-US" sz="1400" dirty="0"/>
          </a:p>
          <a:p>
            <a:endParaRPr lang="en-US" sz="1400" dirty="0"/>
          </a:p>
          <a:p>
            <a:r>
              <a:rPr lang="en-US" sz="1400" dirty="0"/>
              <a:t>This dashboard examines NFL quarterback performance by team, providing a thorough overview of their achievements. Surprisingly, the stats show California as a top generator of quarterbacks, with the renowned Tom Brady, the league's most decorated MVP, hailing from the Golden State. Texas is close behind, with five quarterbacks in the league, including Patrick.</a:t>
            </a:r>
          </a:p>
          <a:p>
            <a:r>
              <a:rPr lang="en-US" sz="1400" dirty="0"/>
              <a:t>This dashboard looks beneath the surface, showing the location of quarterback talent and the great characters who have left their mark on Super Bowl history. Take a 58-year journey and uncover the tales that define Super Bowl glory!</a:t>
            </a:r>
            <a:endParaRPr lang="en-US" sz="1400" b="1" dirty="0"/>
          </a:p>
        </p:txBody>
      </p:sp>
      <p:sp>
        <p:nvSpPr>
          <p:cNvPr id="7" name="Title 1"/>
          <p:cNvSpPr>
            <a:spLocks noGrp="1"/>
          </p:cNvSpPr>
          <p:nvPr>
            <p:ph type="title"/>
          </p:nvPr>
        </p:nvSpPr>
        <p:spPr>
          <a:xfrm>
            <a:off x="361509" y="329610"/>
            <a:ext cx="7506584" cy="563526"/>
          </a:xfrm>
          <a:solidFill>
            <a:schemeClr val="bg2"/>
          </a:solidFill>
        </p:spPr>
        <p:txBody>
          <a:bodyPr>
            <a:normAutofit fontScale="90000"/>
          </a:bodyPr>
          <a:lstStyle/>
          <a:p>
            <a:pPr algn="ctr"/>
            <a:br>
              <a:rPr lang="en-US" dirty="0">
                <a:solidFill>
                  <a:schemeClr val="tx1"/>
                </a:solidFill>
                <a:latin typeface="Times New Roman" pitchFamily="18" charset="0"/>
                <a:cs typeface="Times New Roman" pitchFamily="18" charset="0"/>
              </a:rPr>
            </a:br>
            <a:r>
              <a:rPr lang="en-US" dirty="0">
                <a:solidFill>
                  <a:schemeClr val="tx2">
                    <a:lumMod val="60000"/>
                    <a:lumOff val="40000"/>
                  </a:schemeClr>
                </a:solidFill>
                <a:latin typeface="Times New Roman" pitchFamily="18" charset="0"/>
                <a:cs typeface="Times New Roman" pitchFamily="18" charset="0"/>
              </a:rPr>
              <a:t>DASHBOARD -2</a:t>
            </a:r>
            <a:endParaRPr lang="en-IN" sz="2700" dirty="0">
              <a:solidFill>
                <a:schemeClr val="tx2">
                  <a:lumMod val="60000"/>
                  <a:lumOff val="40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27743425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025F2515-5B91-FA1F-1939-DE072B5C0A2A}"/>
              </a:ext>
            </a:extLst>
          </p:cNvPr>
          <p:cNvPicPr>
            <a:picLocks noGrp="1" noChangeAspect="1"/>
          </p:cNvPicPr>
          <p:nvPr>
            <p:ph idx="1"/>
          </p:nvPr>
        </p:nvPicPr>
        <p:blipFill>
          <a:blip r:embed="rId2"/>
          <a:stretch>
            <a:fillRect/>
          </a:stretch>
        </p:blipFill>
        <p:spPr>
          <a:xfrm>
            <a:off x="0" y="0"/>
            <a:ext cx="9143999" cy="5143499"/>
          </a:xfrm>
        </p:spPr>
      </p:pic>
    </p:spTree>
    <p:extLst>
      <p:ext uri="{BB962C8B-B14F-4D97-AF65-F5344CB8AC3E}">
        <p14:creationId xmlns:p14="http://schemas.microsoft.com/office/powerpoint/2010/main" val="30032330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12653" y="935666"/>
            <a:ext cx="8410352" cy="4040372"/>
          </a:xfrm>
          <a:solidFill>
            <a:schemeClr val="bg2"/>
          </a:solidFill>
        </p:spPr>
        <p:txBody>
          <a:bodyPr>
            <a:noAutofit/>
          </a:bodyPr>
          <a:lstStyle/>
          <a:p>
            <a:endParaRPr lang="en-US" sz="1600" dirty="0"/>
          </a:p>
          <a:p>
            <a:endParaRPr lang="en-US" sz="1600" dirty="0"/>
          </a:p>
          <a:p>
            <a:r>
              <a:rPr lang="en-US" sz="1600" dirty="0"/>
              <a:t>This dashboard includes a heat map that depicts the geography of Super Bowl excellence, highlighting the stadiums that have hosted the most championship games. The following graph illustrates the development of television viewership, with Super Bowl LVIII (2024) being the most-watched game ever. Shifting gears, two additional graphs unveil trends on the field. One tracks team win counts, highlighting the most consistent championship contenders.</a:t>
            </a:r>
          </a:p>
          <a:p>
            <a:r>
              <a:rPr lang="en-US" sz="1600" dirty="0"/>
              <a:t>The other explores points scored, revealing how offensive dominance and defensive strategies have evolved over time.</a:t>
            </a:r>
          </a:p>
        </p:txBody>
      </p:sp>
      <p:sp>
        <p:nvSpPr>
          <p:cNvPr id="7" name="Title 1"/>
          <p:cNvSpPr>
            <a:spLocks noGrp="1"/>
          </p:cNvSpPr>
          <p:nvPr>
            <p:ph type="title"/>
          </p:nvPr>
        </p:nvSpPr>
        <p:spPr>
          <a:xfrm>
            <a:off x="244549" y="180754"/>
            <a:ext cx="7623543" cy="563525"/>
          </a:xfrm>
          <a:solidFill>
            <a:schemeClr val="bg2"/>
          </a:solidFill>
        </p:spPr>
        <p:txBody>
          <a:bodyPr>
            <a:normAutofit fontScale="90000"/>
          </a:bodyPr>
          <a:lstStyle/>
          <a:p>
            <a:pPr algn="ctr"/>
            <a:br>
              <a:rPr lang="en-US" dirty="0">
                <a:solidFill>
                  <a:schemeClr val="tx1"/>
                </a:solidFill>
                <a:latin typeface="Times New Roman" pitchFamily="18" charset="0"/>
                <a:cs typeface="Times New Roman" pitchFamily="18" charset="0"/>
              </a:rPr>
            </a:br>
            <a:r>
              <a:rPr lang="en-US" dirty="0">
                <a:solidFill>
                  <a:schemeClr val="tx2">
                    <a:lumMod val="60000"/>
                    <a:lumOff val="40000"/>
                  </a:schemeClr>
                </a:solidFill>
                <a:latin typeface="Times New Roman" pitchFamily="18" charset="0"/>
                <a:cs typeface="Times New Roman" pitchFamily="18" charset="0"/>
              </a:rPr>
              <a:t>DASHBOARD -3</a:t>
            </a:r>
            <a:endParaRPr lang="en-IN" sz="2700" dirty="0">
              <a:solidFill>
                <a:schemeClr val="tx2">
                  <a:lumMod val="60000"/>
                  <a:lumOff val="40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3147808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93405" y="255183"/>
            <a:ext cx="7793664" cy="680482"/>
          </a:xfrm>
          <a:prstGeom prst="rect">
            <a:avLst/>
          </a:prstGeom>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t" anchorCtr="0">
            <a:normAutofit fontScale="90000"/>
          </a:bodyPr>
          <a:lstStyle/>
          <a:p>
            <a:pPr marL="0" lvl="0" indent="0" algn="ctr" rtl="0">
              <a:spcBef>
                <a:spcPts val="0"/>
              </a:spcBef>
              <a:spcAft>
                <a:spcPts val="0"/>
              </a:spcAft>
              <a:buNone/>
            </a:pPr>
            <a:r>
              <a:rPr lang="en-US" b="1" dirty="0">
                <a:solidFill>
                  <a:schemeClr val="accent6">
                    <a:lumMod val="50000"/>
                  </a:schemeClr>
                </a:solidFill>
                <a:latin typeface="Times New Roman"/>
                <a:ea typeface="Times New Roman"/>
                <a:cs typeface="Times New Roman"/>
                <a:sym typeface="Times New Roman"/>
              </a:rPr>
              <a:t>INTRODUCTION</a:t>
            </a:r>
            <a:endParaRPr b="1" dirty="0">
              <a:solidFill>
                <a:schemeClr val="accent6">
                  <a:lumMod val="50000"/>
                </a:schemeClr>
              </a:solidFill>
              <a:latin typeface="Times New Roman"/>
              <a:ea typeface="Times New Roman"/>
              <a:cs typeface="Times New Roman"/>
              <a:sym typeface="Times New Roman"/>
            </a:endParaRPr>
          </a:p>
        </p:txBody>
      </p:sp>
      <p:sp>
        <p:nvSpPr>
          <p:cNvPr id="62" name="Google Shape;62;p14"/>
          <p:cNvSpPr txBox="1">
            <a:spLocks noGrp="1"/>
          </p:cNvSpPr>
          <p:nvPr>
            <p:ph type="body" idx="1"/>
          </p:nvPr>
        </p:nvSpPr>
        <p:spPr>
          <a:xfrm>
            <a:off x="393406" y="1233377"/>
            <a:ext cx="7868092" cy="3604437"/>
          </a:xfrm>
          <a:prstGeom prst="rect">
            <a:avLst/>
          </a:prstGeom>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t" anchorCtr="0">
            <a:noAutofit/>
          </a:bodyPr>
          <a:lstStyle/>
          <a:p>
            <a:pPr marL="425450" indent="-285750">
              <a:buSzPts val="1400"/>
            </a:pPr>
            <a:r>
              <a:rPr lang="en" dirty="0">
                <a:solidFill>
                  <a:schemeClr val="bg1">
                    <a:lumMod val="95000"/>
                    <a:lumOff val="5000"/>
                  </a:schemeClr>
                </a:solidFill>
                <a:latin typeface="Times New Roman"/>
                <a:ea typeface="Times New Roman"/>
                <a:cs typeface="Times New Roman"/>
                <a:sym typeface="Times New Roman"/>
              </a:rPr>
              <a:t>Talks about the major sport of America, The Super Bowl</a:t>
            </a:r>
            <a:endParaRPr dirty="0">
              <a:solidFill>
                <a:schemeClr val="bg1">
                  <a:lumMod val="95000"/>
                  <a:lumOff val="5000"/>
                </a:schemeClr>
              </a:solidFill>
              <a:latin typeface="Times New Roman"/>
              <a:ea typeface="Times New Roman"/>
              <a:cs typeface="Times New Roman"/>
              <a:sym typeface="Times New Roman"/>
            </a:endParaRPr>
          </a:p>
          <a:p>
            <a:pPr marL="425450" indent="-285750">
              <a:buSzPts val="1400"/>
            </a:pPr>
            <a:r>
              <a:rPr lang="en" dirty="0">
                <a:solidFill>
                  <a:schemeClr val="bg1">
                    <a:lumMod val="95000"/>
                    <a:lumOff val="5000"/>
                  </a:schemeClr>
                </a:solidFill>
                <a:latin typeface="Times New Roman"/>
                <a:ea typeface="Times New Roman"/>
                <a:cs typeface="Times New Roman"/>
                <a:sym typeface="Times New Roman"/>
              </a:rPr>
              <a:t>Famous sporting event in the whole United States of America</a:t>
            </a:r>
            <a:endParaRPr dirty="0">
              <a:solidFill>
                <a:schemeClr val="bg1">
                  <a:lumMod val="95000"/>
                  <a:lumOff val="5000"/>
                </a:schemeClr>
              </a:solidFill>
              <a:latin typeface="Times New Roman"/>
              <a:ea typeface="Times New Roman"/>
              <a:cs typeface="Times New Roman"/>
              <a:sym typeface="Times New Roman"/>
            </a:endParaRPr>
          </a:p>
          <a:p>
            <a:pPr marL="425450" indent="-285750">
              <a:buSzPts val="1400"/>
            </a:pPr>
            <a:r>
              <a:rPr lang="en" dirty="0">
                <a:solidFill>
                  <a:schemeClr val="bg1">
                    <a:lumMod val="95000"/>
                    <a:lumOff val="5000"/>
                  </a:schemeClr>
                </a:solidFill>
                <a:latin typeface="Times New Roman"/>
                <a:ea typeface="Times New Roman"/>
                <a:cs typeface="Times New Roman"/>
                <a:sym typeface="Times New Roman"/>
              </a:rPr>
              <a:t>Origin of Super Bowl started with the creation of American Football League (AFL) </a:t>
            </a:r>
            <a:endParaRPr dirty="0">
              <a:solidFill>
                <a:schemeClr val="bg1">
                  <a:lumMod val="95000"/>
                  <a:lumOff val="5000"/>
                </a:schemeClr>
              </a:solidFill>
              <a:latin typeface="Times New Roman"/>
              <a:ea typeface="Times New Roman"/>
              <a:cs typeface="Times New Roman"/>
              <a:sym typeface="Times New Roman"/>
            </a:endParaRPr>
          </a:p>
          <a:p>
            <a:pPr marL="425450" indent="-285750">
              <a:buSzPts val="1400"/>
            </a:pPr>
            <a:r>
              <a:rPr lang="en" dirty="0">
                <a:solidFill>
                  <a:schemeClr val="bg1">
                    <a:lumMod val="95000"/>
                    <a:lumOff val="5000"/>
                  </a:schemeClr>
                </a:solidFill>
                <a:latin typeface="Times New Roman"/>
                <a:ea typeface="Times New Roman"/>
                <a:cs typeface="Times New Roman"/>
                <a:sym typeface="Times New Roman"/>
              </a:rPr>
              <a:t>Data collected from Kaggle (1967-2023) and Google</a:t>
            </a:r>
            <a:endParaRPr dirty="0">
              <a:solidFill>
                <a:schemeClr val="bg1">
                  <a:lumMod val="95000"/>
                  <a:lumOff val="5000"/>
                </a:schemeClr>
              </a:solidFill>
              <a:latin typeface="Times New Roman"/>
              <a:ea typeface="Times New Roman"/>
              <a:cs typeface="Times New Roman"/>
              <a:sym typeface="Times New Roman"/>
            </a:endParaRPr>
          </a:p>
          <a:p>
            <a:pPr marL="425450" indent="-285750">
              <a:buSzPts val="1400"/>
            </a:pPr>
            <a:r>
              <a:rPr lang="en" dirty="0">
                <a:solidFill>
                  <a:schemeClr val="bg1">
                    <a:lumMod val="95000"/>
                    <a:lumOff val="5000"/>
                  </a:schemeClr>
                </a:solidFill>
                <a:latin typeface="Times New Roman"/>
                <a:ea typeface="Times New Roman"/>
                <a:cs typeface="Times New Roman"/>
                <a:sym typeface="Times New Roman"/>
              </a:rPr>
              <a:t>Contains actual data from 1967 to 2024- formatted individually</a:t>
            </a:r>
            <a:endParaRPr dirty="0">
              <a:solidFill>
                <a:schemeClr val="bg1">
                  <a:lumMod val="95000"/>
                  <a:lumOff val="5000"/>
                </a:schemeClr>
              </a:solidFill>
              <a:latin typeface="Times New Roman"/>
              <a:ea typeface="Times New Roman"/>
              <a:cs typeface="Times New Roman"/>
              <a:sym typeface="Times New Roman"/>
            </a:endParaRPr>
          </a:p>
          <a:p>
            <a:pPr marL="425450" indent="-285750">
              <a:buSzPts val="1400"/>
            </a:pPr>
            <a:r>
              <a:rPr lang="en" dirty="0">
                <a:solidFill>
                  <a:schemeClr val="bg1">
                    <a:lumMod val="95000"/>
                    <a:lumOff val="5000"/>
                  </a:schemeClr>
                </a:solidFill>
                <a:latin typeface="Times New Roman"/>
                <a:ea typeface="Times New Roman"/>
                <a:cs typeface="Times New Roman"/>
                <a:sym typeface="Times New Roman"/>
              </a:rPr>
              <a:t>The main aim is to figure out the relation of win and loss of the teams in relation to different variables</a:t>
            </a:r>
            <a:endParaRPr dirty="0">
              <a:solidFill>
                <a:schemeClr val="bg1">
                  <a:lumMod val="95000"/>
                  <a:lumOff val="5000"/>
                </a:schemeClr>
              </a:solidFill>
              <a:latin typeface="Times New Roman"/>
              <a:ea typeface="Times New Roman"/>
              <a:cs typeface="Times New Roman"/>
              <a:sym typeface="Times New Roman"/>
            </a:endParaRPr>
          </a:p>
          <a:p>
            <a:pPr marL="425450" indent="-285750">
              <a:buSzPts val="1400"/>
            </a:pPr>
            <a:r>
              <a:rPr lang="en" dirty="0">
                <a:solidFill>
                  <a:schemeClr val="bg1">
                    <a:lumMod val="95000"/>
                    <a:lumOff val="5000"/>
                  </a:schemeClr>
                </a:solidFill>
                <a:latin typeface="Times New Roman"/>
                <a:ea typeface="Times New Roman"/>
                <a:cs typeface="Times New Roman"/>
                <a:sym typeface="Times New Roman"/>
              </a:rPr>
              <a:t>Useful for analysts, players and coaches to analyse and predict the future games and trends</a:t>
            </a:r>
            <a:endParaRPr dirty="0">
              <a:solidFill>
                <a:schemeClr val="bg1">
                  <a:lumMod val="95000"/>
                  <a:lumOff val="5000"/>
                </a:schemeClr>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2">
                                            <p:bg/>
                                          </p:spTgt>
                                        </p:tgtEl>
                                        <p:attrNameLst>
                                          <p:attrName>style.visibility</p:attrName>
                                        </p:attrNameLst>
                                      </p:cBhvr>
                                      <p:to>
                                        <p:strVal val="visible"/>
                                      </p:to>
                                    </p:set>
                                    <p:animEffect transition="in" filter="fade">
                                      <p:cBhvr>
                                        <p:cTn id="7" dur="1000"/>
                                        <p:tgtEl>
                                          <p:spTgt spid="62">
                                            <p:bg/>
                                          </p:spTgt>
                                        </p:tgtEl>
                                      </p:cBhvr>
                                    </p:animEffect>
                                    <p:anim calcmode="lin" valueType="num">
                                      <p:cBhvr>
                                        <p:cTn id="8" dur="1000" fill="hold"/>
                                        <p:tgtEl>
                                          <p:spTgt spid="62">
                                            <p:bg/>
                                          </p:spTgt>
                                        </p:tgtEl>
                                        <p:attrNameLst>
                                          <p:attrName>ppt_x</p:attrName>
                                        </p:attrNameLst>
                                      </p:cBhvr>
                                      <p:tavLst>
                                        <p:tav tm="0">
                                          <p:val>
                                            <p:strVal val="#ppt_x"/>
                                          </p:val>
                                        </p:tav>
                                        <p:tav tm="100000">
                                          <p:val>
                                            <p:strVal val="#ppt_x"/>
                                          </p:val>
                                        </p:tav>
                                      </p:tavLst>
                                    </p:anim>
                                    <p:anim calcmode="lin" valueType="num">
                                      <p:cBhvr>
                                        <p:cTn id="9" dur="1000" fill="hold"/>
                                        <p:tgtEl>
                                          <p:spTgt spid="62">
                                            <p:bg/>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2">
                                            <p:txEl>
                                              <p:pRg st="0" end="0"/>
                                            </p:txEl>
                                          </p:spTgt>
                                        </p:tgtEl>
                                        <p:attrNameLst>
                                          <p:attrName>style.visibility</p:attrName>
                                        </p:attrNameLst>
                                      </p:cBhvr>
                                      <p:to>
                                        <p:strVal val="visible"/>
                                      </p:to>
                                    </p:set>
                                    <p:animEffect transition="in" filter="fade">
                                      <p:cBhvr>
                                        <p:cTn id="14" dur="1000"/>
                                        <p:tgtEl>
                                          <p:spTgt spid="62">
                                            <p:txEl>
                                              <p:pRg st="0" end="0"/>
                                            </p:txEl>
                                          </p:spTgt>
                                        </p:tgtEl>
                                      </p:cBhvr>
                                    </p:animEffect>
                                    <p:anim calcmode="lin" valueType="num">
                                      <p:cBhvr>
                                        <p:cTn id="15" dur="1000" fill="hold"/>
                                        <p:tgtEl>
                                          <p:spTgt spid="62">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6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2">
                                            <p:txEl>
                                              <p:pRg st="1" end="1"/>
                                            </p:txEl>
                                          </p:spTgt>
                                        </p:tgtEl>
                                        <p:attrNameLst>
                                          <p:attrName>style.visibility</p:attrName>
                                        </p:attrNameLst>
                                      </p:cBhvr>
                                      <p:to>
                                        <p:strVal val="visible"/>
                                      </p:to>
                                    </p:set>
                                    <p:animEffect transition="in" filter="fade">
                                      <p:cBhvr>
                                        <p:cTn id="21" dur="1000"/>
                                        <p:tgtEl>
                                          <p:spTgt spid="62">
                                            <p:txEl>
                                              <p:pRg st="1" end="1"/>
                                            </p:txEl>
                                          </p:spTgt>
                                        </p:tgtEl>
                                      </p:cBhvr>
                                    </p:animEffect>
                                    <p:anim calcmode="lin" valueType="num">
                                      <p:cBhvr>
                                        <p:cTn id="22" dur="1000" fill="hold"/>
                                        <p:tgtEl>
                                          <p:spTgt spid="62">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6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2">
                                            <p:txEl>
                                              <p:pRg st="2" end="2"/>
                                            </p:txEl>
                                          </p:spTgt>
                                        </p:tgtEl>
                                        <p:attrNameLst>
                                          <p:attrName>style.visibility</p:attrName>
                                        </p:attrNameLst>
                                      </p:cBhvr>
                                      <p:to>
                                        <p:strVal val="visible"/>
                                      </p:to>
                                    </p:set>
                                    <p:animEffect transition="in" filter="fade">
                                      <p:cBhvr>
                                        <p:cTn id="28" dur="1000"/>
                                        <p:tgtEl>
                                          <p:spTgt spid="62">
                                            <p:txEl>
                                              <p:pRg st="2" end="2"/>
                                            </p:txEl>
                                          </p:spTgt>
                                        </p:tgtEl>
                                      </p:cBhvr>
                                    </p:animEffect>
                                    <p:anim calcmode="lin" valueType="num">
                                      <p:cBhvr>
                                        <p:cTn id="29" dur="1000" fill="hold"/>
                                        <p:tgtEl>
                                          <p:spTgt spid="62">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6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2">
                                            <p:txEl>
                                              <p:pRg st="3" end="3"/>
                                            </p:txEl>
                                          </p:spTgt>
                                        </p:tgtEl>
                                        <p:attrNameLst>
                                          <p:attrName>style.visibility</p:attrName>
                                        </p:attrNameLst>
                                      </p:cBhvr>
                                      <p:to>
                                        <p:strVal val="visible"/>
                                      </p:to>
                                    </p:set>
                                    <p:animEffect transition="in" filter="fade">
                                      <p:cBhvr>
                                        <p:cTn id="35" dur="1000"/>
                                        <p:tgtEl>
                                          <p:spTgt spid="62">
                                            <p:txEl>
                                              <p:pRg st="3" end="3"/>
                                            </p:txEl>
                                          </p:spTgt>
                                        </p:tgtEl>
                                      </p:cBhvr>
                                    </p:animEffect>
                                    <p:anim calcmode="lin" valueType="num">
                                      <p:cBhvr>
                                        <p:cTn id="36" dur="1000" fill="hold"/>
                                        <p:tgtEl>
                                          <p:spTgt spid="62">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6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62">
                                            <p:txEl>
                                              <p:pRg st="4" end="4"/>
                                            </p:txEl>
                                          </p:spTgt>
                                        </p:tgtEl>
                                        <p:attrNameLst>
                                          <p:attrName>style.visibility</p:attrName>
                                        </p:attrNameLst>
                                      </p:cBhvr>
                                      <p:to>
                                        <p:strVal val="visible"/>
                                      </p:to>
                                    </p:set>
                                    <p:animEffect transition="in" filter="fade">
                                      <p:cBhvr>
                                        <p:cTn id="42" dur="1000"/>
                                        <p:tgtEl>
                                          <p:spTgt spid="62">
                                            <p:txEl>
                                              <p:pRg st="4" end="4"/>
                                            </p:txEl>
                                          </p:spTgt>
                                        </p:tgtEl>
                                      </p:cBhvr>
                                    </p:animEffect>
                                    <p:anim calcmode="lin" valueType="num">
                                      <p:cBhvr>
                                        <p:cTn id="43" dur="1000" fill="hold"/>
                                        <p:tgtEl>
                                          <p:spTgt spid="62">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6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62">
                                            <p:txEl>
                                              <p:pRg st="5" end="5"/>
                                            </p:txEl>
                                          </p:spTgt>
                                        </p:tgtEl>
                                        <p:attrNameLst>
                                          <p:attrName>style.visibility</p:attrName>
                                        </p:attrNameLst>
                                      </p:cBhvr>
                                      <p:to>
                                        <p:strVal val="visible"/>
                                      </p:to>
                                    </p:set>
                                    <p:animEffect transition="in" filter="fade">
                                      <p:cBhvr>
                                        <p:cTn id="49" dur="1000"/>
                                        <p:tgtEl>
                                          <p:spTgt spid="62">
                                            <p:txEl>
                                              <p:pRg st="5" end="5"/>
                                            </p:txEl>
                                          </p:spTgt>
                                        </p:tgtEl>
                                      </p:cBhvr>
                                    </p:animEffect>
                                    <p:anim calcmode="lin" valueType="num">
                                      <p:cBhvr>
                                        <p:cTn id="50" dur="1000" fill="hold"/>
                                        <p:tgtEl>
                                          <p:spTgt spid="62">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6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62">
                                            <p:txEl>
                                              <p:pRg st="6" end="6"/>
                                            </p:txEl>
                                          </p:spTgt>
                                        </p:tgtEl>
                                        <p:attrNameLst>
                                          <p:attrName>style.visibility</p:attrName>
                                        </p:attrNameLst>
                                      </p:cBhvr>
                                      <p:to>
                                        <p:strVal val="visible"/>
                                      </p:to>
                                    </p:set>
                                    <p:animEffect transition="in" filter="fade">
                                      <p:cBhvr>
                                        <p:cTn id="56" dur="1000"/>
                                        <p:tgtEl>
                                          <p:spTgt spid="62">
                                            <p:txEl>
                                              <p:pRg st="6" end="6"/>
                                            </p:txEl>
                                          </p:spTgt>
                                        </p:tgtEl>
                                      </p:cBhvr>
                                    </p:animEffect>
                                    <p:anim calcmode="lin" valueType="num">
                                      <p:cBhvr>
                                        <p:cTn id="57" dur="1000" fill="hold"/>
                                        <p:tgtEl>
                                          <p:spTgt spid="62">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6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uild="p"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0C1C4EE1-9F9B-3E8D-D0D6-6D8D9183912D}"/>
              </a:ext>
            </a:extLst>
          </p:cNvPr>
          <p:cNvPicPr>
            <a:picLocks noGrp="1" noChangeAspect="1"/>
          </p:cNvPicPr>
          <p:nvPr>
            <p:ph idx="1"/>
          </p:nvPr>
        </p:nvPicPr>
        <p:blipFill>
          <a:blip r:embed="rId2"/>
          <a:stretch>
            <a:fillRect/>
          </a:stretch>
        </p:blipFill>
        <p:spPr>
          <a:xfrm>
            <a:off x="0" y="1"/>
            <a:ext cx="9144000" cy="5143500"/>
          </a:xfrm>
        </p:spPr>
      </p:pic>
    </p:spTree>
    <p:extLst>
      <p:ext uri="{BB962C8B-B14F-4D97-AF65-F5344CB8AC3E}">
        <p14:creationId xmlns:p14="http://schemas.microsoft.com/office/powerpoint/2010/main" val="20516750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bg2">
                <a:tint val="100000"/>
                <a:shade val="80000"/>
                <a:satMod val="100000"/>
                <a:lumMod val="100000"/>
              </a:schemeClr>
            </a:gs>
            <a:gs pos="65000">
              <a:schemeClr val="bg2">
                <a:tint val="100000"/>
                <a:shade val="95000"/>
                <a:satMod val="100000"/>
                <a:lumMod val="100000"/>
              </a:schemeClr>
            </a:gs>
            <a:gs pos="100000">
              <a:schemeClr val="bg2">
                <a:tint val="88000"/>
                <a:shade val="100000"/>
                <a:satMod val="400000"/>
                <a:lumMod val="100000"/>
              </a:schemeClr>
            </a:gs>
          </a:gsLst>
          <a:lin ang="5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54912" y="457201"/>
            <a:ext cx="7400260" cy="882501"/>
          </a:xfrm>
          <a:solidFill>
            <a:schemeClr val="bg2"/>
          </a:solidFill>
        </p:spPr>
        <p:txBody>
          <a:bodyPr>
            <a:normAutofit fontScale="90000"/>
          </a:bodyPr>
          <a:lstStyle/>
          <a:p>
            <a:r>
              <a:rPr lang="en-US" dirty="0">
                <a:latin typeface="Times New Roman" pitchFamily="18" charset="0"/>
                <a:cs typeface="Times New Roman" pitchFamily="18" charset="0"/>
              </a:rPr>
              <a:t>SUMMARY AND CONCLUSIONS</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a:xfrm>
            <a:off x="744279" y="1414130"/>
            <a:ext cx="7442791" cy="3508743"/>
          </a:xfrm>
          <a:solidFill>
            <a:schemeClr val="bg2"/>
          </a:solidFill>
        </p:spPr>
        <p:txBody>
          <a:bodyPr>
            <a:normAutofit fontScale="85000" lnSpcReduction="20000"/>
          </a:bodyPr>
          <a:lstStyle/>
          <a:p>
            <a:pPr fontAlgn="base"/>
            <a:r>
              <a:rPr lang="en-US" dirty="0"/>
              <a:t>Super Bowl data shows that attendance, winning points, and team success over time are important variables that affect team wins and losses.</a:t>
            </a:r>
          </a:p>
          <a:p>
            <a:pPr fontAlgn="base"/>
            <a:r>
              <a:rPr lang="en-US" dirty="0"/>
              <a:t>In order to help viewers, analysts, players, and coaches understand strengths and weaknesses, graphs and </a:t>
            </a:r>
            <a:r>
              <a:rPr lang="en-US" dirty="0" err="1"/>
              <a:t>visualisations</a:t>
            </a:r>
            <a:r>
              <a:rPr lang="en-US" dirty="0"/>
              <a:t> are used to help detect trends and links.</a:t>
            </a:r>
          </a:p>
          <a:p>
            <a:pPr fontAlgn="base"/>
            <a:r>
              <a:rPr lang="en-US" dirty="0"/>
              <a:t>MVP trends and statistics show how variables like player count, state, and time affect the result of games.</a:t>
            </a:r>
          </a:p>
          <a:p>
            <a:pPr fontAlgn="base"/>
            <a:r>
              <a:rPr lang="en-US" dirty="0"/>
              <a:t>For objective decision-making and critical analysis to improve </a:t>
            </a:r>
            <a:r>
              <a:rPr lang="en-US" dirty="0" err="1"/>
              <a:t>organisational</a:t>
            </a:r>
            <a:r>
              <a:rPr lang="en-US" dirty="0"/>
              <a:t> processes, data presentation is essential.</a:t>
            </a:r>
          </a:p>
          <a:p>
            <a:pPr fontAlgn="base"/>
            <a:r>
              <a:rPr lang="en-US" dirty="0"/>
              <a:t>All things considered, the project offers comprehensive insights into Super Bowl history, supports future game projections, and highlights the significance of useful </a:t>
            </a:r>
            <a:r>
              <a:rPr lang="en-US" dirty="0" err="1"/>
              <a:t>visualisations</a:t>
            </a:r>
            <a:r>
              <a:rPr lang="en-US" dirty="0"/>
              <a:t> for more efficient operations and quicker decision-making. </a:t>
            </a:r>
          </a:p>
          <a:p>
            <a:endParaRPr lang="en-IN" dirty="0"/>
          </a:p>
        </p:txBody>
      </p:sp>
    </p:spTree>
    <p:extLst>
      <p:ext uri="{BB962C8B-B14F-4D97-AF65-F5344CB8AC3E}">
        <p14:creationId xmlns:p14="http://schemas.microsoft.com/office/powerpoint/2010/main" val="1404364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100000"/>
                <a:shade val="80000"/>
                <a:satMod val="100000"/>
                <a:lumMod val="100000"/>
              </a:schemeClr>
            </a:gs>
            <a:gs pos="65000">
              <a:schemeClr val="bg2">
                <a:tint val="100000"/>
                <a:shade val="95000"/>
                <a:satMod val="100000"/>
                <a:lumMod val="100000"/>
              </a:schemeClr>
            </a:gs>
            <a:gs pos="100000">
              <a:schemeClr val="bg2">
                <a:tint val="88000"/>
                <a:shade val="100000"/>
                <a:satMod val="400000"/>
                <a:lumMod val="100000"/>
              </a:schemeClr>
            </a:gs>
          </a:gsLst>
          <a:lin ang="5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33648" y="457201"/>
            <a:ext cx="7293934" cy="882501"/>
          </a:xfrm>
          <a:solidFill>
            <a:schemeClr val="bg2"/>
          </a:solidFill>
        </p:spPr>
        <p:txBody>
          <a:bodyPr>
            <a:normAutofit/>
          </a:bodyPr>
          <a:lstStyle/>
          <a:p>
            <a:pPr algn="ctr"/>
            <a:r>
              <a:rPr lang="en-US" dirty="0">
                <a:latin typeface="Times New Roman" pitchFamily="18" charset="0"/>
                <a:cs typeface="Times New Roman" pitchFamily="18" charset="0"/>
              </a:rPr>
              <a:t>REFERENCES</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a:xfrm>
            <a:off x="744278" y="1594883"/>
            <a:ext cx="7262037" cy="3137137"/>
          </a:xfrm>
          <a:solidFill>
            <a:schemeClr val="bg2"/>
          </a:solidFill>
        </p:spPr>
        <p:txBody>
          <a:bodyPr>
            <a:normAutofit fontScale="62500" lnSpcReduction="20000"/>
          </a:bodyPr>
          <a:lstStyle/>
          <a:p>
            <a:r>
              <a:rPr lang="en-IN" dirty="0"/>
              <a:t>1. </a:t>
            </a:r>
            <a:r>
              <a:rPr lang="en-IN" dirty="0" err="1"/>
              <a:t>TiMoBoz</a:t>
            </a:r>
            <a:r>
              <a:rPr lang="en-IN" dirty="0"/>
              <a:t>. (2020). Super Bowl History, 1967-2020. </a:t>
            </a:r>
            <a:r>
              <a:rPr lang="en-IN" dirty="0" err="1"/>
              <a:t>Kaggle</a:t>
            </a:r>
            <a:r>
              <a:rPr lang="en-IN" dirty="0"/>
              <a:t>. [Online]. Available: “</a:t>
            </a:r>
            <a:r>
              <a:rPr lang="en-IN" u="sng" dirty="0">
                <a:hlinkClick r:id="rId2"/>
              </a:rPr>
              <a:t>https://www.kaggle.com/datasets/</a:t>
            </a:r>
            <a:r>
              <a:rPr lang="en-IN" u="sng" dirty="0" err="1">
                <a:hlinkClick r:id="rId2"/>
              </a:rPr>
              <a:t>timoboz</a:t>
            </a:r>
            <a:r>
              <a:rPr lang="en-IN" u="sng" dirty="0">
                <a:hlinkClick r:id="rId2"/>
              </a:rPr>
              <a:t>/superbowl-history-1967-2020</a:t>
            </a:r>
            <a:r>
              <a:rPr lang="en-IN" dirty="0"/>
              <a:t>”</a:t>
            </a:r>
          </a:p>
          <a:p>
            <a:r>
              <a:rPr lang="en-IN" dirty="0"/>
              <a:t>2. </a:t>
            </a:r>
            <a:r>
              <a:rPr lang="en-IN" dirty="0" err="1"/>
              <a:t>Tayyab</a:t>
            </a:r>
            <a:r>
              <a:rPr lang="en-IN" dirty="0"/>
              <a:t> Ali. (2019). The Super Bowl Dataset. Medium. [Online]. Available:</a:t>
            </a:r>
            <a:r>
              <a:rPr lang="en-IN" dirty="0">
                <a:hlinkClick r:id="rId3"/>
              </a:rPr>
              <a:t> </a:t>
            </a:r>
            <a:r>
              <a:rPr lang="en-IN" u="sng" dirty="0">
                <a:hlinkClick r:id="rId3"/>
              </a:rPr>
              <a:t>https://medium.com/visual-data-science/the-super-bowl-dataset-185e4b965dfb</a:t>
            </a:r>
            <a:endParaRPr lang="en-IN" dirty="0"/>
          </a:p>
          <a:p>
            <a:r>
              <a:rPr lang="en-IN" dirty="0"/>
              <a:t>3. </a:t>
            </a:r>
            <a:r>
              <a:rPr lang="en-IN" dirty="0" err="1"/>
              <a:t>Tayyab</a:t>
            </a:r>
            <a:r>
              <a:rPr lang="en-IN" dirty="0"/>
              <a:t> Ali. (2020). NFL Super Bowl Historical Data Visualization EDA. </a:t>
            </a:r>
            <a:r>
              <a:rPr lang="en-IN" dirty="0" err="1"/>
              <a:t>Kaggle</a:t>
            </a:r>
            <a:r>
              <a:rPr lang="en-IN" dirty="0"/>
              <a:t>. [Online]. Available:</a:t>
            </a:r>
            <a:r>
              <a:rPr lang="en-IN" dirty="0">
                <a:hlinkClick r:id="rId4"/>
              </a:rPr>
              <a:t> </a:t>
            </a:r>
            <a:r>
              <a:rPr lang="en-IN" u="sng" dirty="0">
                <a:hlinkClick r:id="rId4"/>
              </a:rPr>
              <a:t>https://www.kaggle.com/code/tayyabali55/nfl-super-bowl-historical-data-visualization-eda</a:t>
            </a:r>
            <a:endParaRPr lang="en-IN" dirty="0"/>
          </a:p>
          <a:p>
            <a:r>
              <a:rPr lang="en-IN" dirty="0"/>
              <a:t>4. Sports Media Watch. (</a:t>
            </a:r>
            <a:r>
              <a:rPr lang="en-IN" dirty="0" err="1"/>
              <a:t>n.d.</a:t>
            </a:r>
            <a:r>
              <a:rPr lang="en-IN" dirty="0"/>
              <a:t>). Super Bowl Ratings – Historical Viewership (1967-2020). [Online]. Available</a:t>
            </a:r>
            <a:r>
              <a:rPr lang="en-IN" u="sng" dirty="0">
                <a:hlinkClick r:id="rId5"/>
              </a:rPr>
              <a:t>: https://www.sportsmediawatch.com/super-bowl-ratings-historical-viewership-chart-cbs-nbc-fox-abc/</a:t>
            </a:r>
            <a:endParaRPr lang="en-IN" dirty="0"/>
          </a:p>
          <a:p>
            <a:r>
              <a:rPr lang="en-IN" dirty="0"/>
              <a:t>5. </a:t>
            </a:r>
            <a:r>
              <a:rPr lang="en-IN" dirty="0" err="1"/>
              <a:t>Statista</a:t>
            </a:r>
            <a:r>
              <a:rPr lang="en-IN" dirty="0"/>
              <a:t>. (2021). Super Bowl - MVPs. [Online]. Available:</a:t>
            </a:r>
            <a:r>
              <a:rPr lang="en-IN" dirty="0">
                <a:hlinkClick r:id="rId6"/>
              </a:rPr>
              <a:t> </a:t>
            </a:r>
            <a:r>
              <a:rPr lang="en-IN" u="sng" dirty="0">
                <a:hlinkClick r:id="rId6"/>
              </a:rPr>
              <a:t>https://www.statista.com/statistics/1202199/super-bowl-mvp/</a:t>
            </a:r>
            <a:endParaRPr lang="en-IN" dirty="0"/>
          </a:p>
          <a:p>
            <a:r>
              <a:rPr lang="en-IN" dirty="0"/>
              <a:t>6. </a:t>
            </a:r>
            <a:r>
              <a:rPr lang="en-IN" dirty="0" err="1"/>
              <a:t>Meghana</a:t>
            </a:r>
            <a:r>
              <a:rPr lang="en-IN" dirty="0"/>
              <a:t> P. (2020). </a:t>
            </a:r>
            <a:r>
              <a:rPr lang="en-IN" dirty="0" err="1"/>
              <a:t>Analyzing</a:t>
            </a:r>
            <a:r>
              <a:rPr lang="en-IN" dirty="0"/>
              <a:t> the </a:t>
            </a:r>
            <a:r>
              <a:rPr lang="en-IN" dirty="0" err="1"/>
              <a:t>Superbowl</a:t>
            </a:r>
            <a:r>
              <a:rPr lang="en-IN" dirty="0"/>
              <a:t> History Dataset (1967-2020). Towards Data Science. [Online]. Available:</a:t>
            </a:r>
            <a:r>
              <a:rPr lang="en-IN" dirty="0">
                <a:hlinkClick r:id="rId7"/>
              </a:rPr>
              <a:t> </a:t>
            </a:r>
            <a:r>
              <a:rPr lang="en-IN" u="sng" dirty="0">
                <a:hlinkClick r:id="rId7"/>
              </a:rPr>
              <a:t>https://towardsdatascience.com/analyzing-the-superbowl-history-dataset-1967-2020-fdee01a760c9</a:t>
            </a:r>
            <a:endParaRPr lang="en-IN" dirty="0"/>
          </a:p>
          <a:p>
            <a:br>
              <a:rPr lang="en-IN" dirty="0"/>
            </a:br>
            <a:endParaRPr lang="en-IN" dirty="0"/>
          </a:p>
        </p:txBody>
      </p:sp>
    </p:spTree>
    <p:extLst>
      <p:ext uri="{BB962C8B-B14F-4D97-AF65-F5344CB8AC3E}">
        <p14:creationId xmlns:p14="http://schemas.microsoft.com/office/powerpoint/2010/main" val="3598343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92510">
              <a:srgbClr val="545E69"/>
            </a:gs>
            <a:gs pos="0">
              <a:schemeClr val="bg2">
                <a:tint val="100000"/>
                <a:shade val="80000"/>
                <a:satMod val="100000"/>
                <a:lumMod val="100000"/>
              </a:schemeClr>
            </a:gs>
            <a:gs pos="65000">
              <a:schemeClr val="bg2">
                <a:tint val="100000"/>
                <a:shade val="95000"/>
                <a:satMod val="100000"/>
                <a:lumMod val="100000"/>
              </a:schemeClr>
            </a:gs>
            <a:gs pos="100000">
              <a:schemeClr val="bg2">
                <a:tint val="88000"/>
                <a:shade val="100000"/>
                <a:satMod val="400000"/>
                <a:lumMod val="100000"/>
              </a:schemeClr>
            </a:gs>
          </a:gsLst>
          <a:lin ang="5400000" scaled="0"/>
        </a:gradFill>
        <a:effectLst/>
      </p:bgPr>
    </p:bg>
    <p:spTree>
      <p:nvGrpSpPr>
        <p:cNvPr id="1" name="Shape 67"/>
        <p:cNvGrpSpPr/>
        <p:nvPr/>
      </p:nvGrpSpPr>
      <p:grpSpPr>
        <a:xfrm>
          <a:off x="0" y="0"/>
          <a:ext cx="0" cy="0"/>
          <a:chOff x="0" y="0"/>
          <a:chExt cx="0" cy="0"/>
        </a:xfrm>
      </p:grpSpPr>
      <p:sp>
        <p:nvSpPr>
          <p:cNvPr id="69" name="Google Shape;69;p15"/>
          <p:cNvSpPr txBox="1">
            <a:spLocks noGrp="1"/>
          </p:cNvSpPr>
          <p:nvPr>
            <p:ph type="body" idx="1"/>
          </p:nvPr>
        </p:nvSpPr>
        <p:spPr>
          <a:xfrm>
            <a:off x="233917" y="414670"/>
            <a:ext cx="4412512" cy="4603897"/>
          </a:xfrm>
          <a:prstGeom prst="rect">
            <a:avLst/>
          </a:prstGeom>
        </p:spPr>
        <p:txBody>
          <a:bodyPr spcFirstLastPara="1" wrap="square" lIns="91425" tIns="91425" rIns="91425" bIns="91425" anchor="t" anchorCtr="0">
            <a:noAutofit/>
          </a:bodyPr>
          <a:lstStyle/>
          <a:p>
            <a:pPr marL="425450" indent="-285750">
              <a:buSzPts val="1400"/>
            </a:pPr>
            <a:r>
              <a:rPr lang="en" dirty="0">
                <a:latin typeface="Times New Roman"/>
                <a:ea typeface="Times New Roman"/>
                <a:cs typeface="Times New Roman"/>
                <a:sym typeface="Times New Roman"/>
              </a:rPr>
              <a:t>The main goal of the project is to know about relationship of the win/loss of each game in context to different factors</a:t>
            </a:r>
            <a:endParaRPr dirty="0">
              <a:latin typeface="Times New Roman"/>
              <a:ea typeface="Times New Roman"/>
              <a:cs typeface="Times New Roman"/>
              <a:sym typeface="Times New Roman"/>
            </a:endParaRPr>
          </a:p>
          <a:p>
            <a:pPr marL="425450" indent="-285750">
              <a:buSzPts val="1400"/>
            </a:pPr>
            <a:r>
              <a:rPr lang="en" dirty="0">
                <a:latin typeface="Times New Roman"/>
                <a:ea typeface="Times New Roman"/>
                <a:cs typeface="Times New Roman"/>
                <a:sym typeface="Times New Roman"/>
              </a:rPr>
              <a:t>The goal is also to find out which team has won most number of games</a:t>
            </a:r>
            <a:endParaRPr dirty="0">
              <a:latin typeface="Times New Roman"/>
              <a:ea typeface="Times New Roman"/>
              <a:cs typeface="Times New Roman"/>
              <a:sym typeface="Times New Roman"/>
            </a:endParaRPr>
          </a:p>
          <a:p>
            <a:pPr marL="425450" indent="-285750">
              <a:buSzPts val="1400"/>
            </a:pPr>
            <a:r>
              <a:rPr lang="en" dirty="0">
                <a:latin typeface="Times New Roman"/>
                <a:ea typeface="Times New Roman"/>
                <a:cs typeface="Times New Roman"/>
                <a:sym typeface="Times New Roman"/>
              </a:rPr>
              <a:t>It also tries to find out whether the attendance of the viewers, states played in and stadiums played in affects the win and the loss of the game or not</a:t>
            </a:r>
            <a:endParaRPr dirty="0">
              <a:latin typeface="Times New Roman"/>
              <a:ea typeface="Times New Roman"/>
              <a:cs typeface="Times New Roman"/>
              <a:sym typeface="Times New Roman"/>
            </a:endParaRPr>
          </a:p>
          <a:p>
            <a:pPr marL="425450" indent="-285750">
              <a:buSzPts val="1400"/>
            </a:pPr>
            <a:r>
              <a:rPr lang="en" dirty="0">
                <a:latin typeface="Times New Roman"/>
                <a:ea typeface="Times New Roman"/>
                <a:cs typeface="Times New Roman"/>
                <a:sym typeface="Times New Roman"/>
              </a:rPr>
              <a:t>The goal is also to figure out about all the possible factors that affects the game and the win or loss</a:t>
            </a:r>
            <a:endParaRPr dirty="0">
              <a:latin typeface="Times New Roman"/>
              <a:ea typeface="Times New Roman"/>
              <a:cs typeface="Times New Roman"/>
              <a:sym typeface="Times New Roman"/>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5285" y="1031358"/>
            <a:ext cx="3955310" cy="349811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6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80484" y="233916"/>
            <a:ext cx="7357730" cy="709381"/>
          </a:xfrm>
          <a:noFill/>
          <a:effectLst>
            <a:softEdge rad="63500"/>
          </a:effectLst>
        </p:spPr>
        <p:txBody>
          <a:bodyPr>
            <a:normAutofit fontScale="90000"/>
          </a:bodyPr>
          <a:lstStyle/>
          <a:p>
            <a:pPr algn="ctr"/>
            <a:r>
              <a:rPr lang="en-US" b="1" dirty="0">
                <a:solidFill>
                  <a:schemeClr val="tx1"/>
                </a:solidFill>
                <a:latin typeface="Times New Roman" pitchFamily="18" charset="0"/>
                <a:cs typeface="Times New Roman" pitchFamily="18" charset="0"/>
              </a:rPr>
              <a:t>DATASET OVERVIEW</a:t>
            </a:r>
            <a:endParaRPr lang="en-IN" b="1" dirty="0">
              <a:solidFill>
                <a:schemeClr val="tx1"/>
              </a:solidFill>
              <a:latin typeface="Times New Roman" pitchFamily="18" charset="0"/>
              <a:cs typeface="Times New Roman" pitchFamily="18" charset="0"/>
            </a:endParaRPr>
          </a:p>
        </p:txBody>
      </p:sp>
      <p:sp>
        <p:nvSpPr>
          <p:cNvPr id="3" name="Text Placeholder 2"/>
          <p:cNvSpPr>
            <a:spLocks noGrp="1"/>
          </p:cNvSpPr>
          <p:nvPr>
            <p:ph type="body" idx="1"/>
          </p:nvPr>
        </p:nvSpPr>
        <p:spPr>
          <a:xfrm>
            <a:off x="4444410" y="1152474"/>
            <a:ext cx="4518838" cy="3589647"/>
          </a:xfrm>
          <a:noFill/>
          <a:effectLst>
            <a:softEdge rad="127000"/>
          </a:effectLst>
        </p:spPr>
        <p:txBody>
          <a:bodyPr>
            <a:normAutofit fontScale="70000" lnSpcReduction="20000"/>
          </a:bodyPr>
          <a:lstStyle/>
          <a:p>
            <a:r>
              <a:rPr lang="en-US" sz="1800" b="1" dirty="0">
                <a:latin typeface="Times New Roman" pitchFamily="18" charset="0"/>
                <a:cs typeface="Times New Roman" pitchFamily="18" charset="0"/>
              </a:rPr>
              <a:t>The </a:t>
            </a:r>
            <a:r>
              <a:rPr lang="en-US" sz="1800" b="1" dirty="0" err="1">
                <a:latin typeface="Times New Roman" pitchFamily="18" charset="0"/>
                <a:cs typeface="Times New Roman" pitchFamily="18" charset="0"/>
              </a:rPr>
              <a:t>SuperBowl</a:t>
            </a:r>
            <a:r>
              <a:rPr lang="en-US" sz="1800" b="1" dirty="0">
                <a:latin typeface="Times New Roman" pitchFamily="18" charset="0"/>
                <a:cs typeface="Times New Roman" pitchFamily="18" charset="0"/>
              </a:rPr>
              <a:t> dataset comes in from the most popular American sporting ritual and a worldwide known game </a:t>
            </a:r>
            <a:r>
              <a:rPr lang="en-US" sz="1800" b="1" dirty="0" err="1">
                <a:latin typeface="Times New Roman" pitchFamily="18" charset="0"/>
                <a:cs typeface="Times New Roman" pitchFamily="18" charset="0"/>
              </a:rPr>
              <a:t>SuperBowl</a:t>
            </a:r>
            <a:r>
              <a:rPr lang="en-US" sz="1800" b="1" dirty="0">
                <a:latin typeface="Times New Roman" pitchFamily="18" charset="0"/>
                <a:cs typeface="Times New Roman" pitchFamily="18" charset="0"/>
              </a:rPr>
              <a:t> played in the United States which is also the biggest known yearly league championship of the National Football League (NFL). The datasets utilized in this project comes from as old time as 1967 range till date.</a:t>
            </a:r>
          </a:p>
          <a:p>
            <a:endParaRPr lang="en-US" sz="1800" b="1" dirty="0">
              <a:latin typeface="Times New Roman" pitchFamily="18" charset="0"/>
              <a:cs typeface="Times New Roman" pitchFamily="18" charset="0"/>
            </a:endParaRPr>
          </a:p>
          <a:p>
            <a:r>
              <a:rPr lang="en-US" sz="1800" b="1" dirty="0">
                <a:latin typeface="Times New Roman" pitchFamily="18" charset="0"/>
                <a:cs typeface="Times New Roman" pitchFamily="18" charset="0"/>
              </a:rPr>
              <a:t>Caroline Arnold is the curator of the dataset (Visual Data Science). It is reliable and suitable for analytical and instructional uses because it is publicly available on </a:t>
            </a:r>
            <a:r>
              <a:rPr lang="en-US" sz="1800" b="1" dirty="0" err="1">
                <a:latin typeface="Times New Roman" pitchFamily="18" charset="0"/>
                <a:cs typeface="Times New Roman" pitchFamily="18" charset="0"/>
              </a:rPr>
              <a:t>Kaggle</a:t>
            </a:r>
            <a:r>
              <a:rPr lang="en-US" sz="1800" b="1" dirty="0">
                <a:latin typeface="Times New Roman" pitchFamily="18" charset="0"/>
                <a:cs typeface="Times New Roman" pitchFamily="18" charset="0"/>
              </a:rPr>
              <a:t> and </a:t>
            </a:r>
            <a:r>
              <a:rPr lang="en-US" sz="1800" b="1" dirty="0" err="1">
                <a:latin typeface="Times New Roman" pitchFamily="18" charset="0"/>
                <a:cs typeface="Times New Roman" pitchFamily="18" charset="0"/>
              </a:rPr>
              <a:t>OpenDataSoft</a:t>
            </a:r>
            <a:r>
              <a:rPr lang="en-US" sz="1800" b="1" dirty="0">
                <a:latin typeface="Times New Roman" pitchFamily="18" charset="0"/>
                <a:cs typeface="Times New Roman" pitchFamily="18" charset="0"/>
              </a:rPr>
              <a:t>.</a:t>
            </a:r>
          </a:p>
          <a:p>
            <a:endParaRPr lang="en-US" sz="1800" b="1" dirty="0">
              <a:latin typeface="Times New Roman" pitchFamily="18" charset="0"/>
              <a:cs typeface="Times New Roman" pitchFamily="18" charset="0"/>
            </a:endParaRPr>
          </a:p>
          <a:p>
            <a:r>
              <a:rPr lang="en-US" sz="1800" b="1" dirty="0">
                <a:latin typeface="Times New Roman" pitchFamily="18" charset="0"/>
                <a:cs typeface="Times New Roman" pitchFamily="18" charset="0"/>
              </a:rPr>
              <a:t>This dataset includes statistics on every Super Bowl game played between 1967 and 2024,including information on the teams, attendance, point differential, and winners and losers, as well.as officials and MVPs. The data is collected manually and organized to present variations of graphs and visualizations. Because the dataset is manually done the data cleaning is not necessary.</a:t>
            </a:r>
          </a:p>
          <a:p>
            <a:endParaRPr lang="en-IN" sz="1800" dirty="0"/>
          </a:p>
        </p:txBody>
      </p:sp>
    </p:spTree>
    <p:extLst>
      <p:ext uri="{BB962C8B-B14F-4D97-AF65-F5344CB8AC3E}">
        <p14:creationId xmlns:p14="http://schemas.microsoft.com/office/powerpoint/2010/main" val="4140760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bg2">
                <a:tint val="100000"/>
                <a:shade val="80000"/>
                <a:satMod val="100000"/>
                <a:lumMod val="100000"/>
              </a:schemeClr>
            </a:gs>
            <a:gs pos="65000">
              <a:schemeClr val="bg2">
                <a:tint val="100000"/>
                <a:shade val="95000"/>
                <a:satMod val="100000"/>
                <a:lumMod val="100000"/>
              </a:schemeClr>
            </a:gs>
            <a:gs pos="100000">
              <a:schemeClr val="bg2">
                <a:tint val="88000"/>
                <a:shade val="100000"/>
                <a:satMod val="400000"/>
                <a:lumMod val="100000"/>
              </a:schemeClr>
            </a:gs>
          </a:gsLst>
          <a:lin ang="5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9098" y="445025"/>
            <a:ext cx="7719237" cy="572700"/>
          </a:xfrm>
          <a:noFill/>
        </p:spPr>
        <p:txBody>
          <a:bodyPr>
            <a:noAutofit/>
          </a:bodyPr>
          <a:lstStyle/>
          <a:p>
            <a:pPr algn="ctr"/>
            <a:r>
              <a:rPr lang="en-US" sz="3200" b="1" dirty="0">
                <a:solidFill>
                  <a:schemeClr val="tx2">
                    <a:lumMod val="60000"/>
                    <a:lumOff val="40000"/>
                  </a:schemeClr>
                </a:solidFill>
                <a:latin typeface="Times New Roman" pitchFamily="18" charset="0"/>
                <a:cs typeface="Times New Roman" pitchFamily="18" charset="0"/>
              </a:rPr>
              <a:t>DATA COLUMNS DESCRIPTION</a:t>
            </a:r>
            <a:endParaRPr lang="en-IN" sz="3200" b="1" dirty="0">
              <a:solidFill>
                <a:schemeClr val="tx2">
                  <a:lumMod val="60000"/>
                  <a:lumOff val="40000"/>
                </a:schemeClr>
              </a:solidFill>
              <a:latin typeface="Times New Roman" pitchFamily="18" charset="0"/>
              <a:cs typeface="Times New Roman" pitchFamily="18" charset="0"/>
            </a:endParaRPr>
          </a:p>
        </p:txBody>
      </p:sp>
      <p:graphicFrame>
        <p:nvGraphicFramePr>
          <p:cNvPr id="6" name="Table 5"/>
          <p:cNvGraphicFramePr>
            <a:graphicFrameLocks noGrp="1"/>
          </p:cNvGraphicFramePr>
          <p:nvPr>
            <p:extLst>
              <p:ext uri="{D42A27DB-BD31-4B8C-83A1-F6EECF244321}">
                <p14:modId xmlns:p14="http://schemas.microsoft.com/office/powerpoint/2010/main" val="3071970485"/>
              </p:ext>
            </p:extLst>
          </p:nvPr>
        </p:nvGraphicFramePr>
        <p:xfrm>
          <a:off x="744279" y="1356149"/>
          <a:ext cx="7676706" cy="3142840"/>
        </p:xfrm>
        <a:graphic>
          <a:graphicData uri="http://schemas.openxmlformats.org/drawingml/2006/table">
            <a:tbl>
              <a:tblPr firstRow="1" bandRow="1">
                <a:effectLst>
                  <a:outerShdw blurRad="50800" dist="38100" dir="10800000" algn="r" rotWithShape="0">
                    <a:prstClr val="black">
                      <a:alpha val="40000"/>
                    </a:prstClr>
                  </a:outerShdw>
                </a:effectLst>
                <a:tableStyleId>{0505E3EF-67EA-436B-97B2-0124C06EBD24}</a:tableStyleId>
              </a:tblPr>
              <a:tblGrid>
                <a:gridCol w="3937468">
                  <a:extLst>
                    <a:ext uri="{9D8B030D-6E8A-4147-A177-3AD203B41FA5}">
                      <a16:colId xmlns:a16="http://schemas.microsoft.com/office/drawing/2014/main" val="20000"/>
                    </a:ext>
                  </a:extLst>
                </a:gridCol>
                <a:gridCol w="3739238">
                  <a:extLst>
                    <a:ext uri="{9D8B030D-6E8A-4147-A177-3AD203B41FA5}">
                      <a16:colId xmlns:a16="http://schemas.microsoft.com/office/drawing/2014/main" val="20001"/>
                    </a:ext>
                  </a:extLst>
                </a:gridCol>
              </a:tblGrid>
              <a:tr h="332088">
                <a:tc>
                  <a:txBody>
                    <a:bodyPr/>
                    <a:lstStyle/>
                    <a:p>
                      <a:r>
                        <a:rPr lang="en-US" sz="1100" kern="1200" dirty="0">
                          <a:effectLst/>
                        </a:rPr>
                        <a:t>Date</a:t>
                      </a:r>
                      <a:endParaRPr lang="en-IN" sz="1100" dirty="0"/>
                    </a:p>
                  </a:txBody>
                  <a:tcPr/>
                </a:tc>
                <a:tc>
                  <a:txBody>
                    <a:bodyPr/>
                    <a:lstStyle/>
                    <a:p>
                      <a:r>
                        <a:rPr lang="en-US" sz="1100" kern="1200" dirty="0">
                          <a:effectLst/>
                        </a:rPr>
                        <a:t>The Super Bowl game's date. (Time)</a:t>
                      </a:r>
                      <a:endParaRPr lang="en-IN" sz="1100" dirty="0"/>
                    </a:p>
                  </a:txBody>
                  <a:tcPr/>
                </a:tc>
                <a:extLst>
                  <a:ext uri="{0D108BD9-81ED-4DB2-BD59-A6C34878D82A}">
                    <a16:rowId xmlns:a16="http://schemas.microsoft.com/office/drawing/2014/main" val="10000"/>
                  </a:ext>
                </a:extLst>
              </a:tr>
              <a:tr h="289418">
                <a:tc>
                  <a:txBody>
                    <a:bodyPr/>
                    <a:lstStyle/>
                    <a:p>
                      <a:r>
                        <a:rPr lang="en-US" sz="1100" kern="1200" dirty="0">
                          <a:effectLst/>
                        </a:rPr>
                        <a:t>SB</a:t>
                      </a:r>
                      <a:endParaRPr lang="en-IN" sz="1100" dirty="0"/>
                    </a:p>
                  </a:txBody>
                  <a:tcPr/>
                </a:tc>
                <a:tc>
                  <a:txBody>
                    <a:bodyPr/>
                    <a:lstStyle/>
                    <a:p>
                      <a:r>
                        <a:rPr lang="en-US" sz="1100" kern="1200" dirty="0">
                          <a:effectLst/>
                        </a:rPr>
                        <a:t>The Super </a:t>
                      </a:r>
                      <a:r>
                        <a:rPr lang="en-US" sz="1100" kern="1200" dirty="0" err="1">
                          <a:effectLst/>
                        </a:rPr>
                        <a:t>Bowlgame'snumber</a:t>
                      </a:r>
                      <a:r>
                        <a:rPr lang="en-US" sz="1100" kern="1200" dirty="0">
                          <a:effectLst/>
                        </a:rPr>
                        <a:t>.(Number)</a:t>
                      </a:r>
                      <a:endParaRPr lang="en-IN" sz="1100" dirty="0"/>
                    </a:p>
                  </a:txBody>
                  <a:tcPr/>
                </a:tc>
                <a:extLst>
                  <a:ext uri="{0D108BD9-81ED-4DB2-BD59-A6C34878D82A}">
                    <a16:rowId xmlns:a16="http://schemas.microsoft.com/office/drawing/2014/main" val="10001"/>
                  </a:ext>
                </a:extLst>
              </a:tr>
              <a:tr h="332088">
                <a:tc>
                  <a:txBody>
                    <a:bodyPr/>
                    <a:lstStyle/>
                    <a:p>
                      <a:r>
                        <a:rPr lang="en-IN" sz="1100" kern="1200" dirty="0">
                          <a:effectLst/>
                        </a:rPr>
                        <a:t>Attendance</a:t>
                      </a:r>
                      <a:endParaRPr lang="en-IN" sz="1100" dirty="0"/>
                    </a:p>
                  </a:txBody>
                  <a:tcPr/>
                </a:tc>
                <a:tc>
                  <a:txBody>
                    <a:bodyPr/>
                    <a:lstStyle/>
                    <a:p>
                      <a:r>
                        <a:rPr lang="en-US" sz="1100" b="0" i="0" kern="1200" dirty="0">
                          <a:solidFill>
                            <a:schemeClr val="dk1"/>
                          </a:solidFill>
                          <a:effectLst/>
                          <a:latin typeface="+mn-lt"/>
                          <a:ea typeface="+mn-ea"/>
                          <a:cs typeface="+mn-cs"/>
                        </a:rPr>
                        <a:t>The total number of spectators at the match. (Number)</a:t>
                      </a:r>
                      <a:endParaRPr lang="en-IN" sz="1100" dirty="0"/>
                    </a:p>
                  </a:txBody>
                  <a:tcPr/>
                </a:tc>
                <a:extLst>
                  <a:ext uri="{0D108BD9-81ED-4DB2-BD59-A6C34878D82A}">
                    <a16:rowId xmlns:a16="http://schemas.microsoft.com/office/drawing/2014/main" val="10002"/>
                  </a:ext>
                </a:extLst>
              </a:tr>
              <a:tr h="332088">
                <a:tc>
                  <a:txBody>
                    <a:bodyPr/>
                    <a:lstStyle/>
                    <a:p>
                      <a:r>
                        <a:rPr lang="en-IN" sz="1100" kern="1200" dirty="0">
                          <a:effectLst/>
                        </a:rPr>
                        <a:t>QB Winner</a:t>
                      </a:r>
                      <a:endParaRPr lang="en-IN" sz="1100" dirty="0"/>
                    </a:p>
                  </a:txBody>
                  <a:tcPr/>
                </a:tc>
                <a:tc>
                  <a:txBody>
                    <a:bodyPr/>
                    <a:lstStyle/>
                    <a:p>
                      <a:r>
                        <a:rPr lang="en-US" sz="1100" b="0" i="0" kern="1200" dirty="0">
                          <a:solidFill>
                            <a:schemeClr val="dk1"/>
                          </a:solidFill>
                          <a:effectLst/>
                          <a:latin typeface="+mn-lt"/>
                          <a:ea typeface="+mn-ea"/>
                          <a:cs typeface="+mn-cs"/>
                        </a:rPr>
                        <a:t>The game's victorious quarterback. (String)</a:t>
                      </a:r>
                      <a:endParaRPr lang="en-IN" sz="1100" dirty="0"/>
                    </a:p>
                  </a:txBody>
                  <a:tcPr/>
                </a:tc>
                <a:extLst>
                  <a:ext uri="{0D108BD9-81ED-4DB2-BD59-A6C34878D82A}">
                    <a16:rowId xmlns:a16="http://schemas.microsoft.com/office/drawing/2014/main" val="10003"/>
                  </a:ext>
                </a:extLst>
              </a:tr>
              <a:tr h="303387">
                <a:tc>
                  <a:txBody>
                    <a:bodyPr/>
                    <a:lstStyle/>
                    <a:p>
                      <a:r>
                        <a:rPr lang="en-IN" sz="1100" kern="1200" dirty="0">
                          <a:effectLst/>
                        </a:rPr>
                        <a:t>Coach Winner</a:t>
                      </a:r>
                      <a:endParaRPr lang="en-IN" sz="1100" dirty="0"/>
                    </a:p>
                  </a:txBody>
                  <a:tcPr/>
                </a:tc>
                <a:tc>
                  <a:txBody>
                    <a:bodyPr/>
                    <a:lstStyle/>
                    <a:p>
                      <a:r>
                        <a:rPr lang="en-US" sz="1100" b="0" i="0" kern="1200" dirty="0">
                          <a:solidFill>
                            <a:schemeClr val="dk1"/>
                          </a:solidFill>
                          <a:effectLst/>
                          <a:latin typeface="+mn-lt"/>
                          <a:ea typeface="+mn-ea"/>
                          <a:cs typeface="+mn-cs"/>
                        </a:rPr>
                        <a:t>The squad's victorious coach. (String)</a:t>
                      </a:r>
                      <a:endParaRPr lang="en-IN" sz="1100" dirty="0"/>
                    </a:p>
                  </a:txBody>
                  <a:tcPr/>
                </a:tc>
                <a:extLst>
                  <a:ext uri="{0D108BD9-81ED-4DB2-BD59-A6C34878D82A}">
                    <a16:rowId xmlns:a16="http://schemas.microsoft.com/office/drawing/2014/main" val="10004"/>
                  </a:ext>
                </a:extLst>
              </a:tr>
              <a:tr h="308344">
                <a:tc>
                  <a:txBody>
                    <a:bodyPr/>
                    <a:lstStyle/>
                    <a:p>
                      <a:r>
                        <a:rPr lang="en-IN" sz="1100" kern="1200" dirty="0">
                          <a:effectLst/>
                        </a:rPr>
                        <a:t>Winning </a:t>
                      </a:r>
                      <a:r>
                        <a:rPr lang="en-IN" sz="1100" kern="1200" dirty="0" err="1">
                          <a:effectLst/>
                        </a:rPr>
                        <a:t>Pts</a:t>
                      </a:r>
                      <a:endParaRPr lang="en-IN" sz="1100" dirty="0"/>
                    </a:p>
                  </a:txBody>
                  <a:tcPr/>
                </a:tc>
                <a:tc>
                  <a:txBody>
                    <a:bodyPr/>
                    <a:lstStyle/>
                    <a:p>
                      <a:r>
                        <a:rPr lang="en-US" sz="1100" b="0" i="0" kern="1200" dirty="0">
                          <a:solidFill>
                            <a:schemeClr val="dk1"/>
                          </a:solidFill>
                          <a:effectLst/>
                          <a:latin typeface="+mn-lt"/>
                          <a:ea typeface="+mn-ea"/>
                          <a:cs typeface="+mn-cs"/>
                        </a:rPr>
                        <a:t>The squad's victorious coach. (String)</a:t>
                      </a:r>
                      <a:endParaRPr lang="en-IN" sz="1100" dirty="0"/>
                    </a:p>
                  </a:txBody>
                  <a:tcPr/>
                </a:tc>
                <a:extLst>
                  <a:ext uri="{0D108BD9-81ED-4DB2-BD59-A6C34878D82A}">
                    <a16:rowId xmlns:a16="http://schemas.microsoft.com/office/drawing/2014/main" val="10005"/>
                  </a:ext>
                </a:extLst>
              </a:tr>
              <a:tr h="393405">
                <a:tc>
                  <a:txBody>
                    <a:bodyPr/>
                    <a:lstStyle/>
                    <a:p>
                      <a:r>
                        <a:rPr lang="en-IN" sz="1100" kern="1200" dirty="0">
                          <a:effectLst/>
                        </a:rPr>
                        <a:t>QB Loser(String)</a:t>
                      </a:r>
                    </a:p>
                    <a:p>
                      <a:endParaRPr lang="en-IN" sz="1100" dirty="0"/>
                    </a:p>
                  </a:txBody>
                  <a:tcPr/>
                </a:tc>
                <a:tc>
                  <a:txBody>
                    <a:bodyPr/>
                    <a:lstStyle/>
                    <a:p>
                      <a:r>
                        <a:rPr lang="en-US" sz="1100" b="0" i="0" kern="1200" dirty="0">
                          <a:solidFill>
                            <a:schemeClr val="dk1"/>
                          </a:solidFill>
                          <a:effectLst/>
                          <a:latin typeface="+mn-lt"/>
                          <a:ea typeface="+mn-ea"/>
                          <a:cs typeface="+mn-cs"/>
                        </a:rPr>
                        <a:t>The quarterback who loses the game. (String)</a:t>
                      </a:r>
                      <a:endParaRPr lang="en-IN" sz="1100" dirty="0"/>
                    </a:p>
                  </a:txBody>
                  <a:tcPr/>
                </a:tc>
                <a:extLst>
                  <a:ext uri="{0D108BD9-81ED-4DB2-BD59-A6C34878D82A}">
                    <a16:rowId xmlns:a16="http://schemas.microsoft.com/office/drawing/2014/main" val="10006"/>
                  </a:ext>
                </a:extLst>
              </a:tr>
              <a:tr h="391987">
                <a:tc>
                  <a:txBody>
                    <a:bodyPr/>
                    <a:lstStyle/>
                    <a:p>
                      <a:r>
                        <a:rPr lang="en-IN" sz="1100" kern="1200" dirty="0">
                          <a:effectLst/>
                        </a:rPr>
                        <a:t>Coach Loser</a:t>
                      </a:r>
                      <a:endParaRPr lang="en-IN" sz="1100" dirty="0"/>
                    </a:p>
                  </a:txBody>
                  <a:tcPr/>
                </a:tc>
                <a:tc>
                  <a:txBody>
                    <a:bodyPr/>
                    <a:lstStyle/>
                    <a:p>
                      <a:r>
                        <a:rPr lang="en-US" sz="1100" b="0" i="0" kern="1200" dirty="0">
                          <a:solidFill>
                            <a:schemeClr val="dk1"/>
                          </a:solidFill>
                          <a:effectLst/>
                          <a:latin typeface="+mn-lt"/>
                          <a:ea typeface="+mn-ea"/>
                          <a:cs typeface="+mn-cs"/>
                        </a:rPr>
                        <a:t>The team that lost the match as a coach. (String)</a:t>
                      </a:r>
                      <a:endParaRPr lang="en-IN" sz="1100" dirty="0"/>
                    </a:p>
                  </a:txBody>
                  <a:tcPr/>
                </a:tc>
                <a:extLst>
                  <a:ext uri="{0D108BD9-81ED-4DB2-BD59-A6C34878D82A}">
                    <a16:rowId xmlns:a16="http://schemas.microsoft.com/office/drawing/2014/main" val="10007"/>
                  </a:ext>
                </a:extLst>
              </a:tr>
              <a:tr h="332088">
                <a:tc>
                  <a:txBody>
                    <a:bodyPr/>
                    <a:lstStyle/>
                    <a:p>
                      <a:r>
                        <a:rPr lang="en-IN" sz="1100" kern="1200" dirty="0">
                          <a:effectLst/>
                        </a:rPr>
                        <a:t>Losing </a:t>
                      </a:r>
                      <a:r>
                        <a:rPr lang="en-IN" sz="1100" kern="1200" dirty="0" err="1">
                          <a:effectLst/>
                        </a:rPr>
                        <a:t>Pts</a:t>
                      </a:r>
                      <a:endParaRPr lang="en-IN" sz="1100" dirty="0"/>
                    </a:p>
                  </a:txBody>
                  <a:tcPr/>
                </a:tc>
                <a:tc>
                  <a:txBody>
                    <a:bodyPr/>
                    <a:lstStyle/>
                    <a:p>
                      <a:r>
                        <a:rPr lang="en-US" sz="1100" b="0" i="0" kern="1200" dirty="0">
                          <a:solidFill>
                            <a:schemeClr val="dk1"/>
                          </a:solidFill>
                          <a:effectLst/>
                          <a:latin typeface="+mn-lt"/>
                          <a:ea typeface="+mn-ea"/>
                          <a:cs typeface="+mn-cs"/>
                        </a:rPr>
                        <a:t>The amount of points the losing team managed to score. (Number)</a:t>
                      </a:r>
                      <a:endParaRPr lang="en-IN" sz="1100" dirty="0"/>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6381520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897655256"/>
              </p:ext>
            </p:extLst>
          </p:nvPr>
        </p:nvGraphicFramePr>
        <p:xfrm>
          <a:off x="531626" y="659219"/>
          <a:ext cx="7697974" cy="4155410"/>
        </p:xfrm>
        <a:graphic>
          <a:graphicData uri="http://schemas.openxmlformats.org/drawingml/2006/table">
            <a:tbl>
              <a:tblPr firstRow="1" bandRow="1">
                <a:tableStyleId>{0505E3EF-67EA-436B-97B2-0124C06EBD24}</a:tableStyleId>
              </a:tblPr>
              <a:tblGrid>
                <a:gridCol w="3848987">
                  <a:extLst>
                    <a:ext uri="{9D8B030D-6E8A-4147-A177-3AD203B41FA5}">
                      <a16:colId xmlns:a16="http://schemas.microsoft.com/office/drawing/2014/main" val="20000"/>
                    </a:ext>
                  </a:extLst>
                </a:gridCol>
                <a:gridCol w="3848987">
                  <a:extLst>
                    <a:ext uri="{9D8B030D-6E8A-4147-A177-3AD203B41FA5}">
                      <a16:colId xmlns:a16="http://schemas.microsoft.com/office/drawing/2014/main" val="20001"/>
                    </a:ext>
                  </a:extLst>
                </a:gridCol>
              </a:tblGrid>
              <a:tr h="386427">
                <a:tc>
                  <a:txBody>
                    <a:bodyPr/>
                    <a:lstStyle/>
                    <a:p>
                      <a:r>
                        <a:rPr lang="en-IN" sz="1000" kern="1200" dirty="0">
                          <a:effectLst/>
                        </a:rPr>
                        <a:t>MVP</a:t>
                      </a:r>
                      <a:endParaRPr lang="en-IN" sz="1000" dirty="0"/>
                    </a:p>
                  </a:txBody>
                  <a:tcPr/>
                </a:tc>
                <a:tc>
                  <a:txBody>
                    <a:bodyPr/>
                    <a:lstStyle/>
                    <a:p>
                      <a:r>
                        <a:rPr lang="en-US" sz="1000" b="0" i="0" kern="1200" dirty="0">
                          <a:solidFill>
                            <a:schemeClr val="dk1"/>
                          </a:solidFill>
                          <a:effectLst/>
                          <a:latin typeface="+mn-lt"/>
                          <a:ea typeface="+mn-ea"/>
                          <a:cs typeface="+mn-cs"/>
                        </a:rPr>
                        <a:t>The most valuable player of the game is </a:t>
                      </a:r>
                      <a:r>
                        <a:rPr lang="en-US" sz="1000" b="0" i="0" kern="1200" dirty="0" err="1">
                          <a:solidFill>
                            <a:schemeClr val="dk1"/>
                          </a:solidFill>
                          <a:effectLst/>
                          <a:latin typeface="+mn-lt"/>
                          <a:ea typeface="+mn-ea"/>
                          <a:cs typeface="+mn-cs"/>
                        </a:rPr>
                        <a:t>Mvp</a:t>
                      </a:r>
                      <a:r>
                        <a:rPr lang="en-US" sz="1000" b="0" i="0" kern="1200" dirty="0">
                          <a:solidFill>
                            <a:schemeClr val="dk1"/>
                          </a:solidFill>
                          <a:effectLst/>
                          <a:latin typeface="+mn-lt"/>
                          <a:ea typeface="+mn-ea"/>
                          <a:cs typeface="+mn-cs"/>
                        </a:rPr>
                        <a:t>. (String)</a:t>
                      </a:r>
                      <a:endParaRPr lang="en-IN" sz="1000" dirty="0"/>
                    </a:p>
                  </a:txBody>
                  <a:tcPr/>
                </a:tc>
                <a:extLst>
                  <a:ext uri="{0D108BD9-81ED-4DB2-BD59-A6C34878D82A}">
                    <a16:rowId xmlns:a16="http://schemas.microsoft.com/office/drawing/2014/main" val="10000"/>
                  </a:ext>
                </a:extLst>
              </a:tr>
              <a:tr h="386427">
                <a:tc>
                  <a:txBody>
                    <a:bodyPr/>
                    <a:lstStyle/>
                    <a:p>
                      <a:r>
                        <a:rPr lang="en-IN" sz="1000" b="0" i="0" kern="1200" dirty="0">
                          <a:solidFill>
                            <a:schemeClr val="dk1"/>
                          </a:solidFill>
                          <a:effectLst/>
                          <a:latin typeface="+mn-lt"/>
                          <a:ea typeface="+mn-ea"/>
                          <a:cs typeface="+mn-cs"/>
                        </a:rPr>
                        <a:t>Stadium</a:t>
                      </a:r>
                      <a:endParaRPr lang="en-IN" sz="1000" dirty="0"/>
                    </a:p>
                  </a:txBody>
                  <a:tcPr/>
                </a:tc>
                <a:tc>
                  <a:txBody>
                    <a:bodyPr/>
                    <a:lstStyle/>
                    <a:p>
                      <a:r>
                        <a:rPr lang="en-US" sz="1000" b="0" i="0" kern="1200" dirty="0">
                          <a:solidFill>
                            <a:schemeClr val="dk1"/>
                          </a:solidFill>
                          <a:effectLst/>
                          <a:latin typeface="+mn-lt"/>
                          <a:ea typeface="+mn-ea"/>
                          <a:cs typeface="+mn-cs"/>
                        </a:rPr>
                        <a:t>The location of the game's play. (String)</a:t>
                      </a:r>
                      <a:endParaRPr lang="en-IN" sz="1000" dirty="0"/>
                    </a:p>
                  </a:txBody>
                  <a:tcPr/>
                </a:tc>
                <a:extLst>
                  <a:ext uri="{0D108BD9-81ED-4DB2-BD59-A6C34878D82A}">
                    <a16:rowId xmlns:a16="http://schemas.microsoft.com/office/drawing/2014/main" val="10001"/>
                  </a:ext>
                </a:extLst>
              </a:tr>
              <a:tr h="386427">
                <a:tc>
                  <a:txBody>
                    <a:bodyPr/>
                    <a:lstStyle/>
                    <a:p>
                      <a:r>
                        <a:rPr lang="en-IN" sz="1000" b="0" i="0" kern="1200" dirty="0">
                          <a:solidFill>
                            <a:schemeClr val="dk1"/>
                          </a:solidFill>
                          <a:effectLst/>
                          <a:latin typeface="+mn-lt"/>
                          <a:ea typeface="+mn-ea"/>
                          <a:cs typeface="+mn-cs"/>
                        </a:rPr>
                        <a:t>City</a:t>
                      </a:r>
                      <a:endParaRPr lang="en-IN" sz="1000" dirty="0"/>
                    </a:p>
                  </a:txBody>
                  <a:tcPr/>
                </a:tc>
                <a:tc>
                  <a:txBody>
                    <a:bodyPr/>
                    <a:lstStyle/>
                    <a:p>
                      <a:r>
                        <a:rPr lang="en-US" sz="1000" b="0" i="0" kern="1200" dirty="0">
                          <a:solidFill>
                            <a:schemeClr val="dk1"/>
                          </a:solidFill>
                          <a:effectLst/>
                          <a:latin typeface="+mn-lt"/>
                          <a:ea typeface="+mn-ea"/>
                          <a:cs typeface="+mn-cs"/>
                        </a:rPr>
                        <a:t>The location of the game's play. (String)</a:t>
                      </a:r>
                      <a:endParaRPr lang="en-IN" sz="1000" dirty="0"/>
                    </a:p>
                  </a:txBody>
                  <a:tcPr/>
                </a:tc>
                <a:extLst>
                  <a:ext uri="{0D108BD9-81ED-4DB2-BD59-A6C34878D82A}">
                    <a16:rowId xmlns:a16="http://schemas.microsoft.com/office/drawing/2014/main" val="10002"/>
                  </a:ext>
                </a:extLst>
              </a:tr>
              <a:tr h="386427">
                <a:tc>
                  <a:txBody>
                    <a:bodyPr/>
                    <a:lstStyle/>
                    <a:p>
                      <a:r>
                        <a:rPr lang="en-IN" sz="1000" b="0" i="0" kern="1200" dirty="0">
                          <a:solidFill>
                            <a:schemeClr val="dk1"/>
                          </a:solidFill>
                          <a:effectLst/>
                          <a:latin typeface="+mn-lt"/>
                          <a:ea typeface="+mn-ea"/>
                          <a:cs typeface="+mn-cs"/>
                        </a:rPr>
                        <a:t>State</a:t>
                      </a:r>
                      <a:endParaRPr lang="en-IN" sz="1000" dirty="0"/>
                    </a:p>
                  </a:txBody>
                  <a:tcPr/>
                </a:tc>
                <a:tc>
                  <a:txBody>
                    <a:bodyPr/>
                    <a:lstStyle/>
                    <a:p>
                      <a:r>
                        <a:rPr lang="en-US" sz="1000" b="0" i="0" kern="1200" dirty="0">
                          <a:solidFill>
                            <a:schemeClr val="dk1"/>
                          </a:solidFill>
                          <a:effectLst/>
                          <a:latin typeface="+mn-lt"/>
                          <a:ea typeface="+mn-ea"/>
                          <a:cs typeface="+mn-cs"/>
                        </a:rPr>
                        <a:t>The virtual state of the game. (String)</a:t>
                      </a:r>
                      <a:endParaRPr lang="en-IN" sz="1000" dirty="0"/>
                    </a:p>
                  </a:txBody>
                  <a:tcPr/>
                </a:tc>
                <a:extLst>
                  <a:ext uri="{0D108BD9-81ED-4DB2-BD59-A6C34878D82A}">
                    <a16:rowId xmlns:a16="http://schemas.microsoft.com/office/drawing/2014/main" val="10003"/>
                  </a:ext>
                </a:extLst>
              </a:tr>
              <a:tr h="412894">
                <a:tc>
                  <a:txBody>
                    <a:bodyPr/>
                    <a:lstStyle/>
                    <a:p>
                      <a:r>
                        <a:rPr lang="en-IN" sz="1000" b="0" i="0" kern="1200" dirty="0">
                          <a:solidFill>
                            <a:schemeClr val="dk1"/>
                          </a:solidFill>
                          <a:effectLst/>
                          <a:latin typeface="+mn-lt"/>
                          <a:ea typeface="+mn-ea"/>
                          <a:cs typeface="+mn-cs"/>
                        </a:rPr>
                        <a:t>Point differential</a:t>
                      </a:r>
                      <a:endParaRPr lang="en-IN" sz="1000" dirty="0"/>
                    </a:p>
                  </a:txBody>
                  <a:tcPr/>
                </a:tc>
                <a:tc>
                  <a:txBody>
                    <a:bodyPr/>
                    <a:lstStyle/>
                    <a:p>
                      <a:r>
                        <a:rPr lang="en-US" sz="1000" b="0" i="0" kern="1200" dirty="0">
                          <a:solidFill>
                            <a:schemeClr val="dk1"/>
                          </a:solidFill>
                          <a:effectLst/>
                          <a:latin typeface="+mn-lt"/>
                          <a:ea typeface="+mn-ea"/>
                          <a:cs typeface="+mn-cs"/>
                        </a:rPr>
                        <a:t>The number of points that separates the victorious and defeated teams. (Number)</a:t>
                      </a:r>
                      <a:endParaRPr lang="en-IN" sz="1000" dirty="0"/>
                    </a:p>
                  </a:txBody>
                  <a:tcPr/>
                </a:tc>
                <a:extLst>
                  <a:ext uri="{0D108BD9-81ED-4DB2-BD59-A6C34878D82A}">
                    <a16:rowId xmlns:a16="http://schemas.microsoft.com/office/drawing/2014/main" val="10004"/>
                  </a:ext>
                </a:extLst>
              </a:tr>
              <a:tr h="386427">
                <a:tc>
                  <a:txBody>
                    <a:bodyPr/>
                    <a:lstStyle/>
                    <a:p>
                      <a:r>
                        <a:rPr lang="en-IN" sz="1000" b="0" i="0" kern="1200" dirty="0">
                          <a:solidFill>
                            <a:schemeClr val="dk1"/>
                          </a:solidFill>
                          <a:effectLst/>
                          <a:latin typeface="+mn-lt"/>
                          <a:ea typeface="+mn-ea"/>
                          <a:cs typeface="+mn-cs"/>
                        </a:rPr>
                        <a:t>QB </a:t>
                      </a:r>
                      <a:r>
                        <a:rPr lang="en-IN" sz="1000" b="0" i="0" kern="1200" dirty="0" err="1">
                          <a:solidFill>
                            <a:schemeClr val="dk1"/>
                          </a:solidFill>
                          <a:effectLst/>
                          <a:latin typeface="+mn-lt"/>
                          <a:ea typeface="+mn-ea"/>
                          <a:cs typeface="+mn-cs"/>
                        </a:rPr>
                        <a:t>playerJersey</a:t>
                      </a:r>
                      <a:r>
                        <a:rPr lang="en-IN" sz="1000" b="0" i="0" kern="1200" dirty="0">
                          <a:solidFill>
                            <a:schemeClr val="dk1"/>
                          </a:solidFill>
                          <a:effectLst/>
                          <a:latin typeface="+mn-lt"/>
                          <a:ea typeface="+mn-ea"/>
                          <a:cs typeface="+mn-cs"/>
                        </a:rPr>
                        <a:t> Number</a:t>
                      </a:r>
                    </a:p>
                  </a:txBody>
                  <a:tcPr/>
                </a:tc>
                <a:tc>
                  <a:txBody>
                    <a:bodyPr/>
                    <a:lstStyle/>
                    <a:p>
                      <a:r>
                        <a:rPr lang="en-US" sz="1000" b="0" i="0" kern="1200" dirty="0">
                          <a:solidFill>
                            <a:schemeClr val="dk1"/>
                          </a:solidFill>
                          <a:effectLst/>
                          <a:latin typeface="+mn-lt"/>
                          <a:ea typeface="+mn-ea"/>
                          <a:cs typeface="+mn-cs"/>
                        </a:rPr>
                        <a:t>The number of jerseys of each player (Number)</a:t>
                      </a:r>
                      <a:endParaRPr lang="en-IN" sz="1000" dirty="0"/>
                    </a:p>
                  </a:txBody>
                  <a:tcPr/>
                </a:tc>
                <a:extLst>
                  <a:ext uri="{0D108BD9-81ED-4DB2-BD59-A6C34878D82A}">
                    <a16:rowId xmlns:a16="http://schemas.microsoft.com/office/drawing/2014/main" val="10005"/>
                  </a:ext>
                </a:extLst>
              </a:tr>
              <a:tr h="412894">
                <a:tc>
                  <a:txBody>
                    <a:bodyPr/>
                    <a:lstStyle/>
                    <a:p>
                      <a:r>
                        <a:rPr lang="en-IN" sz="1000" b="0" i="0" kern="1200" dirty="0">
                          <a:solidFill>
                            <a:schemeClr val="dk1"/>
                          </a:solidFill>
                          <a:effectLst/>
                          <a:latin typeface="+mn-lt"/>
                          <a:ea typeface="+mn-ea"/>
                          <a:cs typeface="+mn-cs"/>
                        </a:rPr>
                        <a:t>Player city</a:t>
                      </a:r>
                      <a:endParaRPr lang="en-IN" sz="1000" dirty="0"/>
                    </a:p>
                  </a:txBody>
                  <a:tcPr/>
                </a:tc>
                <a:tc>
                  <a:txBody>
                    <a:bodyPr/>
                    <a:lstStyle/>
                    <a:p>
                      <a:r>
                        <a:rPr lang="en-US" sz="1000" b="0" i="0" kern="1200" dirty="0">
                          <a:solidFill>
                            <a:schemeClr val="dk1"/>
                          </a:solidFill>
                          <a:effectLst/>
                          <a:latin typeface="+mn-lt"/>
                          <a:ea typeface="+mn-ea"/>
                          <a:cs typeface="+mn-cs"/>
                        </a:rPr>
                        <a:t>The city that the player was born in and represent in each game (String)</a:t>
                      </a:r>
                      <a:endParaRPr lang="en-IN" sz="1000" dirty="0"/>
                    </a:p>
                  </a:txBody>
                  <a:tcPr/>
                </a:tc>
                <a:extLst>
                  <a:ext uri="{0D108BD9-81ED-4DB2-BD59-A6C34878D82A}">
                    <a16:rowId xmlns:a16="http://schemas.microsoft.com/office/drawing/2014/main" val="10006"/>
                  </a:ext>
                </a:extLst>
              </a:tr>
              <a:tr h="412894">
                <a:tc>
                  <a:txBody>
                    <a:bodyPr/>
                    <a:lstStyle/>
                    <a:p>
                      <a:r>
                        <a:rPr lang="en-IN" sz="1000" b="0" i="0" kern="1200" dirty="0">
                          <a:solidFill>
                            <a:schemeClr val="dk1"/>
                          </a:solidFill>
                          <a:effectLst/>
                          <a:latin typeface="+mn-lt"/>
                          <a:ea typeface="+mn-ea"/>
                          <a:cs typeface="+mn-cs"/>
                        </a:rPr>
                        <a:t>Player State</a:t>
                      </a:r>
                      <a:endParaRPr lang="en-IN" sz="1000" dirty="0"/>
                    </a:p>
                  </a:txBody>
                  <a:tcPr/>
                </a:tc>
                <a:tc>
                  <a:txBody>
                    <a:bodyPr/>
                    <a:lstStyle/>
                    <a:p>
                      <a:r>
                        <a:rPr lang="en-US" sz="1000" b="0" i="0" kern="1200" dirty="0">
                          <a:solidFill>
                            <a:schemeClr val="dk1"/>
                          </a:solidFill>
                          <a:effectLst/>
                          <a:latin typeface="+mn-lt"/>
                          <a:ea typeface="+mn-ea"/>
                          <a:cs typeface="+mn-cs"/>
                        </a:rPr>
                        <a:t>State the player was born in and represent in the game (String)</a:t>
                      </a:r>
                      <a:endParaRPr lang="en-IN" sz="1000" dirty="0"/>
                    </a:p>
                  </a:txBody>
                  <a:tcPr/>
                </a:tc>
                <a:extLst>
                  <a:ext uri="{0D108BD9-81ED-4DB2-BD59-A6C34878D82A}">
                    <a16:rowId xmlns:a16="http://schemas.microsoft.com/office/drawing/2014/main" val="10007"/>
                  </a:ext>
                </a:extLst>
              </a:tr>
              <a:tr h="571699">
                <a:tc>
                  <a:txBody>
                    <a:bodyPr/>
                    <a:lstStyle/>
                    <a:p>
                      <a:r>
                        <a:rPr lang="en-IN" sz="1000" b="0" i="0" kern="1200" dirty="0">
                          <a:solidFill>
                            <a:schemeClr val="dk1"/>
                          </a:solidFill>
                          <a:effectLst/>
                          <a:latin typeface="+mn-lt"/>
                          <a:ea typeface="+mn-ea"/>
                          <a:cs typeface="+mn-cs"/>
                        </a:rPr>
                        <a:t>Viewership</a:t>
                      </a:r>
                      <a:r>
                        <a:rPr lang="en-IN" sz="1000" b="0" i="0" kern="1200" baseline="0" dirty="0">
                          <a:solidFill>
                            <a:schemeClr val="dk1"/>
                          </a:solidFill>
                          <a:effectLst/>
                          <a:latin typeface="+mn-lt"/>
                          <a:ea typeface="+mn-ea"/>
                          <a:cs typeface="+mn-cs"/>
                        </a:rPr>
                        <a:t> </a:t>
                      </a:r>
                      <a:r>
                        <a:rPr lang="en-IN" sz="1000" b="0" i="0" kern="1200" dirty="0">
                          <a:solidFill>
                            <a:schemeClr val="dk1"/>
                          </a:solidFill>
                          <a:effectLst/>
                          <a:latin typeface="+mn-lt"/>
                          <a:ea typeface="+mn-ea"/>
                          <a:cs typeface="+mn-cs"/>
                        </a:rPr>
                        <a:t>Rating</a:t>
                      </a:r>
                    </a:p>
                  </a:txBody>
                  <a:tcPr/>
                </a:tc>
                <a:tc>
                  <a:txBody>
                    <a:bodyPr/>
                    <a:lstStyle/>
                    <a:p>
                      <a:r>
                        <a:rPr lang="en-US" sz="1000" b="0" i="0" kern="1200" dirty="0">
                          <a:solidFill>
                            <a:schemeClr val="dk1"/>
                          </a:solidFill>
                          <a:effectLst/>
                          <a:latin typeface="+mn-lt"/>
                          <a:ea typeface="+mn-ea"/>
                          <a:cs typeface="+mn-cs"/>
                        </a:rPr>
                        <a:t>The ratings provided by the viewers in accordance with the game who watch the game through TV and other media (Number)</a:t>
                      </a:r>
                      <a:endParaRPr lang="en-IN" sz="1000" dirty="0"/>
                    </a:p>
                  </a:txBody>
                  <a:tcPr/>
                </a:tc>
                <a:extLst>
                  <a:ext uri="{0D108BD9-81ED-4DB2-BD59-A6C34878D82A}">
                    <a16:rowId xmlns:a16="http://schemas.microsoft.com/office/drawing/2014/main" val="10008"/>
                  </a:ext>
                </a:extLst>
              </a:tr>
              <a:tr h="412894">
                <a:tc>
                  <a:txBody>
                    <a:bodyPr/>
                    <a:lstStyle/>
                    <a:p>
                      <a:r>
                        <a:rPr lang="en-IN" sz="1000" b="0" i="0" kern="1200" dirty="0">
                          <a:solidFill>
                            <a:schemeClr val="dk1"/>
                          </a:solidFill>
                          <a:effectLst/>
                          <a:latin typeface="+mn-lt"/>
                          <a:ea typeface="+mn-ea"/>
                          <a:cs typeface="+mn-cs"/>
                        </a:rPr>
                        <a:t>No of TV</a:t>
                      </a:r>
                      <a:r>
                        <a:rPr lang="en-IN" sz="1000" b="0" i="0" kern="1200" baseline="0" dirty="0">
                          <a:solidFill>
                            <a:schemeClr val="dk1"/>
                          </a:solidFill>
                          <a:effectLst/>
                          <a:latin typeface="+mn-lt"/>
                          <a:ea typeface="+mn-ea"/>
                          <a:cs typeface="+mn-cs"/>
                        </a:rPr>
                        <a:t> </a:t>
                      </a:r>
                      <a:r>
                        <a:rPr lang="en-IN" sz="1000" b="0" i="0" kern="1200" dirty="0">
                          <a:solidFill>
                            <a:schemeClr val="dk1"/>
                          </a:solidFill>
                          <a:effectLst/>
                          <a:latin typeface="+mn-lt"/>
                          <a:ea typeface="+mn-ea"/>
                          <a:cs typeface="+mn-cs"/>
                        </a:rPr>
                        <a:t>Viewers</a:t>
                      </a:r>
                    </a:p>
                  </a:txBody>
                  <a:tcPr/>
                </a:tc>
                <a:tc>
                  <a:txBody>
                    <a:bodyPr/>
                    <a:lstStyle/>
                    <a:p>
                      <a:r>
                        <a:rPr lang="en-US" sz="1000" b="0" i="0" kern="1200" dirty="0">
                          <a:solidFill>
                            <a:schemeClr val="dk1"/>
                          </a:solidFill>
                          <a:effectLst/>
                          <a:latin typeface="+mn-lt"/>
                          <a:ea typeface="+mn-ea"/>
                          <a:cs typeface="+mn-cs"/>
                        </a:rPr>
                        <a:t>The number of TVs the show is being watched from all around the world. (Number)</a:t>
                      </a:r>
                      <a:endParaRPr lang="en-IN" sz="1000" dirty="0"/>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0878882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3284" y="127590"/>
            <a:ext cx="3944679" cy="1190847"/>
          </a:xfrm>
          <a:solidFill>
            <a:schemeClr val="bg2"/>
          </a:solidFill>
        </p:spPr>
        <p:txBody>
          <a:bodyPr>
            <a:normAutofit/>
          </a:bodyPr>
          <a:lstStyle/>
          <a:p>
            <a:pPr algn="ctr"/>
            <a:r>
              <a:rPr lang="en-US" dirty="0">
                <a:solidFill>
                  <a:schemeClr val="tx2">
                    <a:lumMod val="60000"/>
                    <a:lumOff val="40000"/>
                  </a:schemeClr>
                </a:solidFill>
                <a:latin typeface="Times New Roman" pitchFamily="18" charset="0"/>
                <a:cs typeface="Times New Roman" pitchFamily="18" charset="0"/>
              </a:rPr>
              <a:t>DATA STORIES</a:t>
            </a:r>
            <a:br>
              <a:rPr lang="en-US" dirty="0">
                <a:solidFill>
                  <a:schemeClr val="tx2">
                    <a:lumMod val="60000"/>
                    <a:lumOff val="40000"/>
                  </a:schemeClr>
                </a:solidFill>
                <a:latin typeface="Times New Roman" pitchFamily="18" charset="0"/>
                <a:cs typeface="Times New Roman" pitchFamily="18" charset="0"/>
              </a:rPr>
            </a:br>
            <a:r>
              <a:rPr lang="en-US" sz="2700" dirty="0">
                <a:solidFill>
                  <a:schemeClr val="tx2">
                    <a:lumMod val="60000"/>
                    <a:lumOff val="40000"/>
                  </a:schemeClr>
                </a:solidFill>
                <a:latin typeface="Times New Roman" pitchFamily="18" charset="0"/>
                <a:cs typeface="Times New Roman" pitchFamily="18" charset="0"/>
              </a:rPr>
              <a:t>CHART -1</a:t>
            </a:r>
            <a:endParaRPr lang="en-IN" sz="2700" dirty="0">
              <a:solidFill>
                <a:schemeClr val="tx2">
                  <a:lumMod val="60000"/>
                  <a:lumOff val="4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212652" y="1446027"/>
            <a:ext cx="3997841" cy="3455581"/>
          </a:xfrm>
          <a:solidFill>
            <a:schemeClr val="bg2"/>
          </a:solidFill>
        </p:spPr>
        <p:txBody>
          <a:bodyPr>
            <a:normAutofit/>
          </a:bodyPr>
          <a:lstStyle/>
          <a:p>
            <a:pPr marL="45720" indent="0">
              <a:buNone/>
            </a:pPr>
            <a:r>
              <a:rPr lang="en-US" sz="1600" dirty="0"/>
              <a:t>Which state has the greatest number of wins in the history of Super Bowl?</a:t>
            </a:r>
          </a:p>
          <a:p>
            <a:endParaRPr lang="en-US" sz="1600" dirty="0"/>
          </a:p>
          <a:p>
            <a:pPr marL="45720" indent="0">
              <a:buNone/>
            </a:pPr>
            <a:r>
              <a:rPr lang="en-US" sz="1600" dirty="0"/>
              <a:t>The Super Bowl map visualization shows number of wins across the U.S. states.   Florida  and California are on the top with 17 and 13 wins respectively. This chart shows more than just the number of wins; it tells a story about the love for the game and the sense of community that the Super Bowl game represents for the country.</a:t>
            </a:r>
            <a:endParaRPr lang="en-IN" sz="1600"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7452" y="127590"/>
            <a:ext cx="4667692" cy="4901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42107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3284" y="627320"/>
            <a:ext cx="3965944" cy="637954"/>
          </a:xfrm>
          <a:solidFill>
            <a:schemeClr val="bg2"/>
          </a:solidFill>
        </p:spPr>
        <p:txBody>
          <a:bodyPr>
            <a:normAutofit fontScale="90000"/>
          </a:bodyPr>
          <a:lstStyle/>
          <a:p>
            <a:pPr algn="ctr"/>
            <a:br>
              <a:rPr lang="en-US" dirty="0">
                <a:solidFill>
                  <a:schemeClr val="tx1"/>
                </a:solidFill>
                <a:latin typeface="Times New Roman" pitchFamily="18" charset="0"/>
                <a:cs typeface="Times New Roman" pitchFamily="18" charset="0"/>
              </a:rPr>
            </a:br>
            <a:r>
              <a:rPr lang="en-US" sz="3100" dirty="0">
                <a:solidFill>
                  <a:schemeClr val="tx2">
                    <a:lumMod val="60000"/>
                    <a:lumOff val="40000"/>
                  </a:schemeClr>
                </a:solidFill>
                <a:latin typeface="Times New Roman" pitchFamily="18" charset="0"/>
                <a:cs typeface="Times New Roman" pitchFamily="18" charset="0"/>
              </a:rPr>
              <a:t>CHART -2</a:t>
            </a:r>
            <a:endParaRPr lang="en-IN" sz="3100" dirty="0">
              <a:solidFill>
                <a:schemeClr val="tx2">
                  <a:lumMod val="60000"/>
                  <a:lumOff val="4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212652" y="1382233"/>
            <a:ext cx="3997841" cy="3349788"/>
          </a:xfrm>
          <a:solidFill>
            <a:schemeClr val="bg2"/>
          </a:solidFill>
        </p:spPr>
        <p:txBody>
          <a:bodyPr>
            <a:normAutofit/>
          </a:bodyPr>
          <a:lstStyle/>
          <a:p>
            <a:pPr marL="45720" indent="0">
              <a:buNone/>
            </a:pPr>
            <a:r>
              <a:rPr lang="en-US" sz="1600" dirty="0"/>
              <a:t>Who has the most popular MVP presence in the </a:t>
            </a:r>
            <a:r>
              <a:rPr lang="en-US" sz="1600" dirty="0" err="1"/>
              <a:t>SuperBowl</a:t>
            </a:r>
            <a:r>
              <a:rPr lang="en-US" sz="1600" dirty="0"/>
              <a:t> leagues?</a:t>
            </a:r>
          </a:p>
          <a:p>
            <a:endParaRPr lang="en-US" sz="1600" dirty="0"/>
          </a:p>
          <a:p>
            <a:pPr marL="45720" indent="0">
              <a:buNone/>
            </a:pPr>
            <a:r>
              <a:rPr lang="en-US" sz="1600" dirty="0"/>
              <a:t>The following visualization tells us about the MVP’s presence by the winning teams The data is sorted by both winning points and the sum of attendance for each MVP's corresponding Super Bowl victory. The bar chart depicts the stadium attendance and winning points associated with each MVP..</a:t>
            </a:r>
            <a:endParaRPr lang="en-IN" sz="1600" dirty="0"/>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55042" y="159489"/>
            <a:ext cx="4518835" cy="48590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63080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55181" y="1116419"/>
            <a:ext cx="3753294" cy="3615601"/>
          </a:xfrm>
          <a:solidFill>
            <a:schemeClr val="bg2"/>
          </a:solidFill>
        </p:spPr>
        <p:txBody>
          <a:bodyPr>
            <a:normAutofit/>
          </a:bodyPr>
          <a:lstStyle/>
          <a:p>
            <a:pPr marL="45720" indent="0">
              <a:buNone/>
            </a:pPr>
            <a:r>
              <a:rPr lang="en-US" sz="1800" dirty="0"/>
              <a:t>Which franchise has triumphed the most?</a:t>
            </a:r>
          </a:p>
          <a:p>
            <a:pPr marL="45720" indent="0">
              <a:buNone/>
            </a:pPr>
            <a:endParaRPr lang="en-US" sz="1800" dirty="0"/>
          </a:p>
          <a:p>
            <a:pPr marL="45720" indent="0">
              <a:buNone/>
            </a:pPr>
            <a:r>
              <a:rPr lang="en-US" sz="1800" dirty="0"/>
              <a:t>The visualization tells the number of times a team won the title of </a:t>
            </a:r>
            <a:r>
              <a:rPr lang="en-US" sz="1800" dirty="0" err="1"/>
              <a:t>SuperBowl</a:t>
            </a:r>
            <a:r>
              <a:rPr lang="en-US" sz="1800" dirty="0"/>
              <a:t>. Clearly New England Patriots and Pittsburgh Steelers have won the title maximum number of times i.e. 6 followed by San Francisco 49ers and Dallas Cowboys at 5 wins each.</a:t>
            </a:r>
            <a:endParaRPr lang="en-IN" sz="1800"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1879" y="233916"/>
            <a:ext cx="4561368" cy="47208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itle 1"/>
          <p:cNvSpPr>
            <a:spLocks noGrp="1"/>
          </p:cNvSpPr>
          <p:nvPr>
            <p:ph type="title"/>
          </p:nvPr>
        </p:nvSpPr>
        <p:spPr>
          <a:xfrm>
            <a:off x="244549" y="435936"/>
            <a:ext cx="3753293" cy="595422"/>
          </a:xfrm>
          <a:solidFill>
            <a:schemeClr val="bg2"/>
          </a:solidFill>
        </p:spPr>
        <p:txBody>
          <a:bodyPr>
            <a:normAutofit fontScale="90000"/>
          </a:bodyPr>
          <a:lstStyle/>
          <a:p>
            <a:pPr algn="ctr"/>
            <a:br>
              <a:rPr lang="en-US" dirty="0">
                <a:solidFill>
                  <a:schemeClr val="tx1"/>
                </a:solidFill>
                <a:latin typeface="Times New Roman" pitchFamily="18" charset="0"/>
                <a:cs typeface="Times New Roman" pitchFamily="18" charset="0"/>
              </a:rPr>
            </a:br>
            <a:r>
              <a:rPr lang="en-US" sz="3100" dirty="0">
                <a:solidFill>
                  <a:schemeClr val="tx2">
                    <a:lumMod val="60000"/>
                    <a:lumOff val="40000"/>
                  </a:schemeClr>
                </a:solidFill>
                <a:latin typeface="Times New Roman" pitchFamily="18" charset="0"/>
                <a:cs typeface="Times New Roman" pitchFamily="18" charset="0"/>
              </a:rPr>
              <a:t>CHART -3</a:t>
            </a:r>
            <a:endParaRPr lang="en-IN" sz="3100" dirty="0">
              <a:solidFill>
                <a:schemeClr val="tx2">
                  <a:lumMod val="60000"/>
                  <a:lumOff val="40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2785483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erspective">
  <a:themeElements>
    <a:clrScheme name="Perspective">
      <a:dk1>
        <a:sysClr val="windowText" lastClr="000000"/>
      </a:dk1>
      <a:lt1>
        <a:sysClr val="window" lastClr="FFFFFF"/>
      </a:lt1>
      <a:dk2>
        <a:srgbClr val="283138"/>
      </a:dk2>
      <a:lt2>
        <a:srgbClr val="FF8600"/>
      </a:lt2>
      <a:accent1>
        <a:srgbClr val="838D9B"/>
      </a:accent1>
      <a:accent2>
        <a:srgbClr val="D2610C"/>
      </a:accent2>
      <a:accent3>
        <a:srgbClr val="80716A"/>
      </a:accent3>
      <a:accent4>
        <a:srgbClr val="94147C"/>
      </a:accent4>
      <a:accent5>
        <a:srgbClr val="5D5AD2"/>
      </a:accent5>
      <a:accent6>
        <a:srgbClr val="6F6C7D"/>
      </a:accent6>
      <a:hlink>
        <a:srgbClr val="6187E3"/>
      </a:hlink>
      <a:folHlink>
        <a:srgbClr val="7B8EB8"/>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erspective">
      <a:fillStyleLst>
        <a:solidFill>
          <a:schemeClr val="phClr"/>
        </a:solidFill>
        <a:gradFill rotWithShape="1">
          <a:gsLst>
            <a:gs pos="0">
              <a:schemeClr val="phClr">
                <a:tint val="50000"/>
                <a:alpha val="100000"/>
                <a:satMod val="160000"/>
                <a:lumMod val="105000"/>
              </a:schemeClr>
            </a:gs>
            <a:gs pos="41000">
              <a:schemeClr val="phClr">
                <a:tint val="57000"/>
                <a:satMod val="180000"/>
                <a:lumMod val="99000"/>
              </a:schemeClr>
            </a:gs>
            <a:gs pos="100000">
              <a:schemeClr val="phClr">
                <a:tint val="80000"/>
                <a:satMod val="200000"/>
                <a:lumMod val="104000"/>
              </a:schemeClr>
            </a:gs>
          </a:gsLst>
          <a:lin ang="5400000" scaled="1"/>
        </a:gradFill>
        <a:gradFill rotWithShape="1">
          <a:gsLst>
            <a:gs pos="0">
              <a:schemeClr val="phClr">
                <a:tint val="96000"/>
                <a:satMod val="130000"/>
                <a:lumMod val="114000"/>
              </a:schemeClr>
            </a:gs>
            <a:gs pos="60000">
              <a:schemeClr val="phClr">
                <a:tint val="100000"/>
                <a:satMod val="106000"/>
                <a:lumMod val="110000"/>
              </a:schemeClr>
            </a:gs>
            <a:gs pos="100000">
              <a:schemeClr val="ph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50800" dist="38100" dir="5400000" rotWithShape="0">
              <a:srgbClr val="000000">
                <a:alpha val="28000"/>
              </a:srgbClr>
            </a:outerShdw>
          </a:effectLst>
        </a:effectStyle>
        <a:effectStyle>
          <a:effectLst>
            <a:outerShdw blurRad="47625" dist="38100" dir="5400000" sy="98000" rotWithShape="0">
              <a:srgbClr val="000000">
                <a:alpha val="48000"/>
              </a:srgbClr>
            </a:outerShdw>
          </a:effectLst>
          <a:scene3d>
            <a:camera prst="orthographicFront">
              <a:rot lat="0" lon="0" rev="0"/>
            </a:camera>
            <a:lightRig rig="twoPt" dir="br">
              <a:rot lat="0" lon="0" rev="8700000"/>
            </a:lightRig>
          </a:scene3d>
          <a:sp3d prstMaterial="matte">
            <a:bevelT w="25400" h="53975"/>
          </a:sp3d>
        </a:effectStyle>
        <a:effectStyle>
          <a:effectLst>
            <a:reflection blurRad="12700" stA="24000" endPos="28000" dist="50800" dir="5400000" sy="-100000" rotWithShape="0"/>
          </a:effectLst>
          <a:scene3d>
            <a:camera prst="orthographicFront">
              <a:rot lat="0" lon="0" rev="0"/>
            </a:camera>
            <a:lightRig rig="threePt" dir="t">
              <a:rot lat="0" lon="0" rev="4800000"/>
            </a:lightRig>
          </a:scene3d>
          <a:sp3d>
            <a:bevelT w="69850" h="31750"/>
          </a:sp3d>
        </a:effectStyle>
      </a:effectStyleLst>
      <a:bgFillStyleLst>
        <a:solidFill>
          <a:schemeClr val="phClr"/>
        </a:solidFill>
        <a:gradFill rotWithShape="1">
          <a:gsLst>
            <a:gs pos="0">
              <a:schemeClr val="phClr">
                <a:tint val="100000"/>
                <a:shade val="80000"/>
                <a:satMod val="100000"/>
                <a:lumMod val="100000"/>
              </a:schemeClr>
            </a:gs>
            <a:gs pos="65000">
              <a:schemeClr val="phClr">
                <a:tint val="100000"/>
                <a:shade val="95000"/>
                <a:satMod val="100000"/>
                <a:lumMod val="100000"/>
              </a:schemeClr>
            </a:gs>
            <a:gs pos="100000">
              <a:schemeClr val="phClr">
                <a:tint val="88000"/>
                <a:shade val="100000"/>
                <a:satMod val="400000"/>
                <a:lumMod val="100000"/>
              </a:schemeClr>
            </a:gs>
          </a:gsLst>
          <a:lin ang="5400000" scaled="0"/>
        </a:gradFill>
        <a:blipFill rotWithShape="1">
          <a:blip xmlns:r="http://schemas.openxmlformats.org/officeDocument/2006/relationships" r:embed="rId1">
            <a:duotone>
              <a:schemeClr val="phClr">
                <a:tint val="95000"/>
                <a:satMod val="90000"/>
              </a:schemeClr>
              <a:schemeClr val="phClr">
                <a:shade val="92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37f4b8a2-ad4f-41b5-9a91-284d2cc38f56}" enabled="1" method="Standard" siteId="{70de1992-07c6-480f-a318-a1afcba03983}" contentBits="0" removed="0"/>
</clbl:labelList>
</file>

<file path=docProps/app.xml><?xml version="1.0" encoding="utf-8"?>
<Properties xmlns="http://schemas.openxmlformats.org/officeDocument/2006/extended-properties" xmlns:vt="http://schemas.openxmlformats.org/officeDocument/2006/docPropsVTypes">
  <Template>Perspective</Template>
  <TotalTime>332</TotalTime>
  <Words>1782</Words>
  <Application>Microsoft Macintosh PowerPoint</Application>
  <PresentationFormat>On-screen Show (16:9)</PresentationFormat>
  <Paragraphs>129</Paragraphs>
  <Slides>22</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Algerian</vt:lpstr>
      <vt:lpstr>Arial</vt:lpstr>
      <vt:lpstr>Castellar</vt:lpstr>
      <vt:lpstr>Times New Roman</vt:lpstr>
      <vt:lpstr>Wingdings</vt:lpstr>
      <vt:lpstr>Perspective</vt:lpstr>
      <vt:lpstr>History of SUPERBOWL      Ganta Supriya   </vt:lpstr>
      <vt:lpstr>INTRODUCTION</vt:lpstr>
      <vt:lpstr>PowerPoint Presentation</vt:lpstr>
      <vt:lpstr>DATASET OVERVIEW</vt:lpstr>
      <vt:lpstr>DATA COLUMNS DESCRIPTION</vt:lpstr>
      <vt:lpstr>PowerPoint Presentation</vt:lpstr>
      <vt:lpstr>DATA STORIES CHART -1</vt:lpstr>
      <vt:lpstr> CHART -2</vt:lpstr>
      <vt:lpstr> CHART -3</vt:lpstr>
      <vt:lpstr> CHART -4</vt:lpstr>
      <vt:lpstr> CHART -5</vt:lpstr>
      <vt:lpstr> CHART -6</vt:lpstr>
      <vt:lpstr> CHART -7</vt:lpstr>
      <vt:lpstr> CHART -8</vt:lpstr>
      <vt:lpstr> DASHBOARD -1</vt:lpstr>
      <vt:lpstr>PowerPoint Presentation</vt:lpstr>
      <vt:lpstr> DASHBOARD -2</vt:lpstr>
      <vt:lpstr>PowerPoint Presentation</vt:lpstr>
      <vt:lpstr> DASHBOARD -3</vt:lpstr>
      <vt:lpstr>PowerPoint Presentation</vt:lpstr>
      <vt:lpstr>SUMMARY AND 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History of SUPERBOWL</dc:title>
  <dc:creator>DELL</dc:creator>
  <cp:lastModifiedBy>Gedela, Teja Swaroop</cp:lastModifiedBy>
  <cp:revision>29</cp:revision>
  <dcterms:modified xsi:type="dcterms:W3CDTF">2024-12-12T19:20:50Z</dcterms:modified>
</cp:coreProperties>
</file>